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3" r:id="rId2"/>
    <p:sldId id="334" r:id="rId3"/>
    <p:sldId id="311" r:id="rId4"/>
    <p:sldId id="343" r:id="rId5"/>
    <p:sldId id="301" r:id="rId6"/>
    <p:sldId id="315" r:id="rId7"/>
    <p:sldId id="337" r:id="rId8"/>
    <p:sldId id="313" r:id="rId9"/>
    <p:sldId id="329" r:id="rId10"/>
    <p:sldId id="320" r:id="rId11"/>
    <p:sldId id="324" r:id="rId12"/>
    <p:sldId id="331" r:id="rId13"/>
    <p:sldId id="330" r:id="rId14"/>
    <p:sldId id="336" r:id="rId15"/>
    <p:sldId id="338" r:id="rId16"/>
    <p:sldId id="341" r:id="rId17"/>
    <p:sldId id="321" r:id="rId18"/>
    <p:sldId id="317" r:id="rId19"/>
    <p:sldId id="325" r:id="rId20"/>
    <p:sldId id="342" r:id="rId21"/>
    <p:sldId id="276" r:id="rId22"/>
    <p:sldId id="316" r:id="rId23"/>
    <p:sldId id="318" r:id="rId24"/>
    <p:sldId id="305" r:id="rId25"/>
    <p:sldId id="333" r:id="rId26"/>
    <p:sldId id="344" r:id="rId27"/>
    <p:sldId id="300" r:id="rId28"/>
    <p:sldId id="332" r:id="rId29"/>
    <p:sldId id="319" r:id="rId30"/>
    <p:sldId id="275" r:id="rId31"/>
    <p:sldId id="271" r:id="rId32"/>
    <p:sldId id="274" r:id="rId33"/>
    <p:sldId id="327" r:id="rId34"/>
    <p:sldId id="339" r:id="rId35"/>
    <p:sldId id="340" r:id="rId36"/>
    <p:sldId id="279" r:id="rId37"/>
    <p:sldId id="291" r:id="rId38"/>
    <p:sldId id="326" r:id="rId39"/>
    <p:sldId id="328" r:id="rId40"/>
    <p:sldId id="302" r:id="rId41"/>
    <p:sldId id="347" r:id="rId42"/>
    <p:sldId id="304" r:id="rId43"/>
    <p:sldId id="308" r:id="rId44"/>
    <p:sldId id="345" r:id="rId45"/>
    <p:sldId id="346" r:id="rId46"/>
    <p:sldId id="296" r:id="rId47"/>
    <p:sldId id="298" r:id="rId48"/>
    <p:sldId id="285" r:id="rId49"/>
    <p:sldId id="306" r:id="rId50"/>
    <p:sldId id="297" r:id="rId51"/>
    <p:sldId id="307" r:id="rId52"/>
    <p:sldId id="299" r:id="rId5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43C1-D68D-4B65-9292-9421C2EDCE5B}" type="datetimeFigureOut">
              <a:rPr lang="fi-FI" smtClean="0"/>
              <a:t>16.10.2015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8FEBE-E03F-428D-94E0-45D39D0040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480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14244-4F37-4DFE-92B8-3190E59AF7CB}" type="datetimeFigureOut">
              <a:rPr lang="fi-FI" smtClean="0"/>
              <a:t>16.10.2015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7D91-D448-4968-BCF1-E4644796FE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373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67227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9225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11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8991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12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6879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13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1440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55807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15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02341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16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75404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17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191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18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80197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19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7455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44072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20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969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22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81668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23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12616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24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3128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25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7537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26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97297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27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55085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28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91713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29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93965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33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7648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31863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34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920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35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89133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37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90360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39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39912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40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7416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41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18199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42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74070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43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35356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44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5413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45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8125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31302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46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41522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47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99407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48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7538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49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179935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50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39463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51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7379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0221-534C-4461-9437-9640B8F7D02C}" type="slidenum">
              <a:rPr lang="fi-FI" altLang="fi-FI"/>
              <a:pPr/>
              <a:t>52</a:t>
            </a:fld>
            <a:endParaRPr lang="fi-FI" altLang="fi-FI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328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8215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0089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0683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7498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E8D9D-1A4A-420B-A319-CF041E35CABB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5705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277F-B506-4DF7-8D18-AE8E0AA5A523}" type="datetime1">
              <a:rPr lang="fi-FI" smtClean="0"/>
              <a:t>16.10.2015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7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03DD-9E1B-46F1-8144-FC58D09A567D}" type="datetime1">
              <a:rPr lang="fi-FI" smtClean="0"/>
              <a:t>16.10.2015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8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E0BD-7C54-4BDF-BF6F-B8C9B5785CD2}" type="datetime1">
              <a:rPr lang="fi-FI" smtClean="0"/>
              <a:t>16.10.2015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9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3DA5-8542-40EB-AEB3-5B667D614C6D}" type="datetime1">
              <a:rPr lang="fi-FI" smtClean="0"/>
              <a:t>16.10.2015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5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9FEC-EB7B-4E60-8CA6-273151C3DB6F}" type="datetime1">
              <a:rPr lang="fi-FI" smtClean="0"/>
              <a:t>16.10.2015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0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F4CA-8AAA-4E36-9EC0-5D2E0C43877C}" type="datetime1">
              <a:rPr lang="fi-FI" smtClean="0"/>
              <a:t>16.10.2015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76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26A-E010-4C41-92BD-F80AFB1A8DD3}" type="datetime1">
              <a:rPr lang="fi-FI" smtClean="0"/>
              <a:t>16.10.2015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25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5C63-B78D-46C1-B9A5-9573127FF1B2}" type="datetime1">
              <a:rPr lang="fi-FI" smtClean="0"/>
              <a:t>16.10.2015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23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7A4-2698-4670-BAAA-2741FAD332D7}" type="datetime1">
              <a:rPr lang="fi-FI" smtClean="0"/>
              <a:t>16.10.2015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5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9110-376E-4905-BC0F-F9719AB707EC}" type="datetime1">
              <a:rPr lang="fi-FI" smtClean="0"/>
              <a:t>16.10.2015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83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CC8-3D77-4572-87A1-BC2139871C40}" type="datetime1">
              <a:rPr lang="fi-FI" smtClean="0"/>
              <a:t>16.10.2015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76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85">
              <a:schemeClr val="accent1">
                <a:lumMod val="89000"/>
              </a:schemeClr>
            </a:gs>
            <a:gs pos="9000">
              <a:schemeClr val="accent1">
                <a:lumMod val="89000"/>
                <a:alpha val="32000"/>
              </a:schemeClr>
            </a:gs>
            <a:gs pos="0">
              <a:schemeClr val="accent1">
                <a:lumMod val="89000"/>
              </a:schemeClr>
            </a:gs>
            <a:gs pos="92000">
              <a:schemeClr val="accent1">
                <a:lumMod val="75000"/>
              </a:schemeClr>
            </a:gs>
            <a:gs pos="100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2408-2577-4A8C-8D3C-A8A6F3F6B9A0}" type="datetime1">
              <a:rPr lang="fi-FI" smtClean="0"/>
              <a:t>16.10.2015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CB6D-F7F6-46E9-870B-DEF1754CB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5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28033" y="3110022"/>
            <a:ext cx="108568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altLang="fi-FI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Kentän mielipide</a:t>
            </a:r>
            <a:endParaRPr lang="fi-FI" altLang="fi-F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68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46974" y="2743200"/>
            <a:ext cx="103803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4000" dirty="0" smtClean="0">
                <a:latin typeface="Arial" panose="020B0604020202020204" pitchFamily="34" charset="0"/>
              </a:rPr>
              <a:t> </a:t>
            </a:r>
            <a:r>
              <a:rPr lang="fi-FI" altLang="fi-FI" sz="3600" dirty="0" smtClean="0">
                <a:latin typeface="Arial" panose="020B0604020202020204" pitchFamily="34" charset="0"/>
              </a:rPr>
              <a:t>”Perinteiset” pitkät urheiluaseet;  pienoiskiväärit, pulttilukkokiväärit ja kaksipiippuiset haulikot.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i-FI" altLang="fi-FI" sz="3600" dirty="0">
                <a:latin typeface="Arial" panose="020B0604020202020204" pitchFamily="34" charset="0"/>
              </a:rPr>
              <a:t>Aselupa tyypillisesti asiallisessa järjestyksessä.</a:t>
            </a:r>
          </a:p>
          <a:p>
            <a:endParaRPr lang="fi-FI" altLang="fi-FI" sz="3200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kentältä, urheiluampujat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9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 smtClean="0">
                <a:latin typeface="Arial" panose="020B0604020202020204" pitchFamily="34" charset="0"/>
              </a:rPr>
              <a:t> Lupa-ikärajan nousu 15 -&gt; 18 v hankaloittaa.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>
                <a:latin typeface="Arial" panose="020B0604020202020204" pitchFamily="34" charset="0"/>
              </a:rPr>
              <a:t> </a:t>
            </a:r>
            <a:r>
              <a:rPr lang="fi-FI" altLang="fi-FI" sz="3200" dirty="0" smtClean="0">
                <a:latin typeface="Arial" panose="020B0604020202020204" pitchFamily="34" charset="0"/>
              </a:rPr>
              <a:t>Kahden vuoden harjoittelu ennen aseen hankkimista on varsinkin nuorelle todella pitkä aika -&gt; kiinnostus muualle.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 smtClean="0">
                <a:latin typeface="Arial" panose="020B0604020202020204" pitchFamily="34" charset="0"/>
              </a:rPr>
              <a:t> Paikoin on viranomaisten puolelta kyseenalaistettu ampuma-asekouluttajien todistuksia. Ainakin yksi juttu </a:t>
            </a:r>
            <a:r>
              <a:rPr lang="fi-FI" altLang="fi-FI" sz="3200" dirty="0" err="1" smtClean="0">
                <a:latin typeface="Arial" panose="020B0604020202020204" pitchFamily="34" charset="0"/>
              </a:rPr>
              <a:t>HO:ssa</a:t>
            </a:r>
            <a:r>
              <a:rPr lang="fi-FI" altLang="fi-FI" sz="3200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kentältä, urheiluampujat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2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</a:rPr>
              <a:t> </a:t>
            </a:r>
            <a:r>
              <a:rPr lang="fi-FI" altLang="fi-FI" sz="2800" dirty="0">
                <a:latin typeface="Arial" panose="020B0604020202020204" pitchFamily="34" charset="0"/>
              </a:rPr>
              <a:t> Itselataaviin aseisiin suhtautuminen vaihtelee</a:t>
            </a:r>
            <a:r>
              <a:rPr lang="fi-FI" altLang="fi-FI" sz="2800" dirty="0" smtClean="0"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</a:rPr>
              <a:t>  Yhden käden aseet haastavavia.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</a:rPr>
              <a:t>  Ns. .22-harrastepistooli katoavaa kansanperinnettä, ei kelpaa edes panttilainaamoon</a:t>
            </a: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-&gt; YJT 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 Viime aikoina: Urheiluaseeksi ei annettu lupaa lajin minimiehdot täyttävälle aseelle ”liian tehokkaana”. 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kentältä, urheiluampujat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8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905814" y="2570698"/>
            <a:ext cx="103803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”Muu ase”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tulkinnanvarainen, käytännössä kielletty aseluokka.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EU-direktiivi 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91/477/EEC kategorialle B mm; ”Alle 60 cm aseet.”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Suomessa ja vain Suomessa…. </a:t>
            </a:r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Kivääri/haulikko/jne. = ”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kahdella 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kädellä olkapäätä vasten tuettavaksi 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valmistettu ampuma-ase, kokonaispituus </a:t>
            </a:r>
            <a:r>
              <a:rPr lang="fi-FI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840 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mm, piipun 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pituus </a:t>
            </a:r>
            <a:r>
              <a:rPr lang="fi-FI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 400 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mm”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Pistooli/revolveri/jne. = ”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ampuma-ase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, kokonaispituus </a:t>
            </a:r>
            <a:r>
              <a:rPr lang="fi-FI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840 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mm, piipun pituus </a:t>
            </a:r>
            <a:r>
              <a:rPr lang="fi-FI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 mm</a:t>
            </a:r>
            <a:r>
              <a:rPr 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Tyypillinen ”muu ase” on tai voi olla myös ”pistooli”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3600" i="1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</a:t>
            </a:r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kentältä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2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905814" y="2570698"/>
            <a:ext cx="455482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”Muu ase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vai ”pistooli”?</a:t>
            </a:r>
            <a:endParaRPr lang="fi-FI" altLang="fi-FI" sz="2400" i="1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Yleensä tulkittu ”muu aseeksi”.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Min. 600/300 mm versiona metsästysasetuksen mukainen.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Aselain mukaan oikeastaan pistooli.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</a:t>
            </a:r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kentältä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836" y="3038191"/>
            <a:ext cx="5695950" cy="2952750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6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</a:t>
            </a:r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kentältä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15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82" y="4303442"/>
            <a:ext cx="1783270" cy="122391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49" y="5656105"/>
            <a:ext cx="916336" cy="70024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27786" y="2386032"/>
            <a:ext cx="45548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”Helppo kätkettävyys?”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Taskuase (alin kuva)on meillä eroteltu ”kiellettyyn” luokkaansa juuri kätkettävyytensä vuoksi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Keskimmäisen kuvan ase on Glock 17, </a:t>
            </a:r>
            <a:r>
              <a:rPr lang="fi-FI" alt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suht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leinen urheiluase.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Silti ”muu ase” (ylin kuva) on se ”helposti kätkettävä”. </a:t>
            </a:r>
            <a:endParaRPr lang="fi-FI" altLang="fi-FI" sz="2400" dirty="0">
              <a:latin typeface="Arial" panose="020B0604020202020204" pitchFamily="34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04" y="1766808"/>
            <a:ext cx="6044693" cy="24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16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62" y="1618369"/>
            <a:ext cx="4861509" cy="169706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78" y="3279694"/>
            <a:ext cx="4863493" cy="185714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74" y="112034"/>
            <a:ext cx="4863492" cy="1718774"/>
          </a:xfrm>
          <a:prstGeom prst="rect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68012" y="369853"/>
            <a:ext cx="45548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Suomi-versio &gt; 84 cm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Erikoistilaus erikoishintaan</a:t>
            </a:r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i-FI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</a:rPr>
              <a:t>Suomi-mahdoton 81 cm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Vakiomalli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i-FI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EU-laillinen &gt; 60 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Suomalaisittain paikoin ”pistooli”!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Järkevääkö?</a:t>
            </a:r>
            <a:endParaRPr lang="fi-FI" alt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73" y="4907464"/>
            <a:ext cx="4863492" cy="16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Yksittäisiä ”ei-aseita-siviileille-virkamiehiä” nimetään…. </a:t>
            </a:r>
            <a:endParaRPr lang="fi-FI" alt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 ja </a:t>
            </a:r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sitten on paikkakuntia, joilla </a:t>
            </a: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lupa-asia </a:t>
            </a:r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voi kestää 5 kk ja </a:t>
            </a:r>
            <a:r>
              <a:rPr lang="fi-FI" alt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tietyt</a:t>
            </a:r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lupa-asiat hoituvat vain Hallinto-Oikeuden kautta.</a:t>
            </a:r>
            <a:endParaRPr lang="fi-FI" altLang="fi-FI" sz="3600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Otantaa kentältä, urheiluampujat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2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92428" y="2146160"/>
            <a:ext cx="10380372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fi-FI" altLang="fi-FI" sz="2800" dirty="0"/>
              <a:t>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Aseen hankkimisluvan hinta asekeräilijälle on tosiasiallisesti veroluonteinen maksu. </a:t>
            </a: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Aselupiin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on kirjattu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kiusanteko-luonteisia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ehtoja, kuten kielto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metsästää tai harrastaa tarkkuusammuntaa (huom. Aselain perustelut). Nykylinja on kirjata ehto tiedostolupapäätökseen, aselain vastaisesti.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Perusteena viranomaistulkinta ”passiivisesta harrastamisesta”. Samalla logiikalla pitäisi 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mobilistia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kieltää ajamasta autoaan. 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Otantaa kentältä, keräilijät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9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092134" y="2924835"/>
            <a:ext cx="711626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Paikoin muistoaselupia pistooliin/revolveriin ei myönnetä perusteluista riippumatta.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</a:pP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YJT ?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Muistoase, kuollut pykälä?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6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67555" y="3340854"/>
            <a:ext cx="1085689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alt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(se pakollinen kritiikki)</a:t>
            </a:r>
            <a:endParaRPr lang="fi-FI" altLang="fi-FI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240301" y="5991225"/>
            <a:ext cx="2838718" cy="365125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Graafi</a:t>
            </a:r>
            <a:r>
              <a:rPr lang="fi-FI" dirty="0" smtClean="0">
                <a:solidFill>
                  <a:schemeClr val="bg1"/>
                </a:solidFill>
              </a:rPr>
              <a:t>, Panu Pesonen, toimittaja, ASE-lehti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Ampumaradat</a:t>
            </a:r>
            <a:endParaRPr lang="fi-FI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305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Lähellä oli, ettei ns. maanomistajan luvalla ampuminen loppunut ja aseen kohdistuksesta tullut ”yleisötilaisuutta”. Näin ei käynyt. </a:t>
            </a:r>
          </a:p>
          <a:p>
            <a:r>
              <a:rPr lang="fi-FI" dirty="0" smtClean="0"/>
              <a:t>Ratavastaava</a:t>
            </a:r>
            <a:r>
              <a:rPr lang="fi-FI" dirty="0"/>
              <a:t>, jonka </a:t>
            </a:r>
            <a:r>
              <a:rPr lang="fi-FI" dirty="0" smtClean="0"/>
              <a:t>tehtävänä ja rangaistuksen uhalla myös vastuulla on valvoa</a:t>
            </a:r>
            <a:r>
              <a:rPr lang="fi-FI" dirty="0"/>
              <a:t>, että rata </a:t>
            </a:r>
            <a:r>
              <a:rPr lang="fi-FI" dirty="0" smtClean="0"/>
              <a:t>on turvallinen ja radalla noudatetaan </a:t>
            </a:r>
            <a:r>
              <a:rPr lang="fi-FI" dirty="0"/>
              <a:t>järjestyssääntöä ja lupaehtoja</a:t>
            </a:r>
            <a:r>
              <a:rPr lang="fi-FI" dirty="0" smtClean="0"/>
              <a:t>. </a:t>
            </a:r>
          </a:p>
          <a:p>
            <a:r>
              <a:rPr lang="fi-FI" dirty="0" smtClean="0"/>
              <a:t>Oikeus </a:t>
            </a:r>
            <a:r>
              <a:rPr lang="fi-FI" dirty="0"/>
              <a:t>keskeyttää radan käyttö, jos siitä </a:t>
            </a:r>
            <a:r>
              <a:rPr lang="fi-FI" dirty="0" smtClean="0"/>
              <a:t>aiheutuu vaaraa ja tarkastaa </a:t>
            </a:r>
            <a:r>
              <a:rPr lang="fi-FI" dirty="0"/>
              <a:t>ampumaradan käyttäjän oikeus ampua radalla. </a:t>
            </a:r>
            <a:endParaRPr lang="fi-FI" dirty="0" smtClean="0"/>
          </a:p>
          <a:p>
            <a:r>
              <a:rPr lang="fi-FI" dirty="0" smtClean="0"/>
              <a:t>Käytännössä oikeudet ja velvollisuudet muistuttavat vartiointia ja järjestyksenvalvontaa, joista on omat lainsäädäntönsä koulutusvelvoitteineen. </a:t>
            </a:r>
          </a:p>
          <a:p>
            <a:r>
              <a:rPr lang="fi-FI" dirty="0" smtClean="0"/>
              <a:t>Tähän liittyvät oikeudet (mm. poistaminen) on huomioimatta.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6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5400" dirty="0" smtClean="0">
                <a:latin typeface="Arial" panose="020B0604020202020204" pitchFamily="34" charset="0"/>
              </a:rPr>
              <a:t> </a:t>
            </a:r>
            <a:r>
              <a:rPr lang="fi-FI" altLang="fi-FI" sz="5400" dirty="0">
                <a:latin typeface="Arial" panose="020B0604020202020204" pitchFamily="34" charset="0"/>
                <a:cs typeface="Arial" panose="020B0604020202020204" pitchFamily="34" charset="0"/>
              </a:rPr>
              <a:t> PK-seutu- Pirkanmaa, Pasila, Järvenpää, Varkaus, Kuopio kiitelty asiallisuutta</a:t>
            </a:r>
            <a:r>
              <a:rPr lang="fi-FI" altLang="fi-F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altLang="fi-FI" sz="5400" dirty="0" err="1">
                <a:latin typeface="Arial" panose="020B0604020202020204" pitchFamily="34" charset="0"/>
                <a:cs typeface="Arial" panose="020B0604020202020204" pitchFamily="34" charset="0"/>
              </a:rPr>
              <a:t>Hki</a:t>
            </a:r>
            <a:r>
              <a:rPr lang="fi-FI" altLang="fi-FI" sz="5400" dirty="0">
                <a:latin typeface="Arial" panose="020B0604020202020204" pitchFamily="34" charset="0"/>
                <a:cs typeface="Arial" panose="020B0604020202020204" pitchFamily="34" charset="0"/>
              </a:rPr>
              <a:t> ja Lappi </a:t>
            </a:r>
            <a:r>
              <a:rPr lang="fi-FI" altLang="fi-F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lisäksi ns</a:t>
            </a:r>
            <a:r>
              <a:rPr lang="fi-FI" altLang="fi-FI" sz="5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altLang="fi-F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nopeita</a:t>
            </a:r>
            <a:r>
              <a:rPr lang="fi-FI" altLang="fi-FI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(resurssit?)</a:t>
            </a:r>
            <a:endParaRPr lang="fi-FI" altLang="fi-F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Otantaa kentältä…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28033" y="3110022"/>
            <a:ext cx="1085689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altLang="fi-FI" sz="8000" dirty="0" smtClean="0">
                <a:latin typeface="Arial" panose="020B0604020202020204" pitchFamily="34" charset="0"/>
              </a:rPr>
              <a:t>Epäkohtia</a:t>
            </a:r>
            <a:endParaRPr lang="fi-FI" altLang="fi-FI" sz="8000" dirty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8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678807"/>
            <a:ext cx="103803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Hyväksyttyjen aselupahakemusten määrä pudonnut 75 % -&gt; 65 %, kansa ei ole vaihtunut).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Aselupahallinto kuormittaa Hallinto ja </a:t>
            </a:r>
            <a:r>
              <a:rPr lang="fi-FI" altLang="fi-F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käräjä</a:t>
            </a: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-oikeuksia jopa käytännössä tahallaan.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Hallinto-oikeudet n. 80 % viranomaismyönteisiä.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Lupahallinto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3944" y="2060620"/>
            <a:ext cx="11127346" cy="2253803"/>
          </a:xfrm>
        </p:spPr>
        <p:txBody>
          <a:bodyPr>
            <a:no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Aselupien peruutuksissa ja hankintalupien epäämisessä on sisäasiainministeriön mukaan tapahtunut ylilyöntejä. Ministeriö päivittääkin parhaillaan aselupakäytäntöjen yhtenäistämisohjetta. 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”Yhtenäistämisohjetta on tulkittu liian tiukasti ja yhtenäinen linja on lipsunut. Esimerkiksi liian pienistä rikkeistä on päätetty viedä luvanhaltijan aseet </a:t>
            </a:r>
            <a:r>
              <a:rPr lang="fi-FI" u="sng" dirty="0">
                <a:latin typeface="Arial" panose="020B0604020202020204" pitchFamily="34" charset="0"/>
                <a:cs typeface="Arial" panose="020B0604020202020204" pitchFamily="34" charset="0"/>
              </a:rPr>
              <a:t>tai hakija ei ole saanut hankkimislupaa haluamaansa aseeseen, vaikka lainmukaiset edellytykset ovat olleet olemassa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”, sanoo sisäministeriön poliisiosaston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poliisitarkastaja Seppo Sivula.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17373" y="839876"/>
            <a:ext cx="7772400" cy="647656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Maaseudun tulevaisuus </a:t>
            </a:r>
            <a:r>
              <a:rPr lang="fi-FI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21.10.2013</a:t>
            </a:r>
            <a:endParaRPr lang="fi-FI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4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9248"/>
          </a:xfrm>
          <a:prstGeom prst="rect">
            <a:avLst/>
          </a:prstGeom>
        </p:spPr>
      </p:pic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240301" y="5991225"/>
            <a:ext cx="2838718" cy="365125"/>
          </a:xfrm>
        </p:spPr>
        <p:txBody>
          <a:bodyPr/>
          <a:lstStyle/>
          <a:p>
            <a:r>
              <a:rPr lang="fi-FI" dirty="0" err="1" smtClean="0">
                <a:solidFill>
                  <a:schemeClr val="tx1"/>
                </a:solidFill>
              </a:rPr>
              <a:t>Graafi</a:t>
            </a:r>
            <a:r>
              <a:rPr lang="fi-FI" dirty="0" smtClean="0">
                <a:solidFill>
                  <a:schemeClr val="tx1"/>
                </a:solidFill>
              </a:rPr>
              <a:t>, Panu Pesonen, toimittaja, ASE-lehti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5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Aselain ”voidaan asettaa ehto” on muuttunut käsitteeksi ”asetetaan ehto”, ehdon järkevyydestä riippumatta.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Kustannukset ja byrokratia ovat moninkertaistuneet.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Poliisien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resursseja on näin pois poliisin todellisesta tärkeästä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työstä. </a:t>
            </a:r>
            <a:endParaRPr lang="fi-FI" altLang="fi-FI" sz="28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Rikostilastoissa ei parannusta. Henkirikosten %-taso vakio. Suhteellisesti ottaen ampuma-aseiden osalta jopa huonontunut?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Kymmenittäin esitutkintoja ja oikeusjuttuja uhrittomista ja keinotekoisista rikoksista</a:t>
            </a: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!!!!!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Byrokratiaa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34096" y="2369714"/>
            <a:ext cx="103803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Käytössä on selvästi lakiin perustumattomia, lain tilalle ja sen yläpuolelle asettuneita ehtoja.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Muu ase –kielto.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Lipasrajoitukset (metsästyslain ulkopuolelta).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Keräilyaseiden käyttörajoitukset. Perusteluna ampumakiellolle esim. ”taskuase”.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Kaasusumutinten vaihteleva lupakohtelu.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Ampumaradan käyttöä esitetty ”yleisötilaisuudeksi” vakuutuksineen jne.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Lupahallinto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7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3200" dirty="0">
                <a:latin typeface="Arial" panose="020B0604020202020204" pitchFamily="34" charset="0"/>
              </a:rPr>
              <a:t> </a:t>
            </a:r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Käsittely vain ajanvarauksella joskus jopa mahdotonta ja palvelua ei jonottamalla saa, tyypillisesti min. 1 – 2 kk. </a:t>
            </a: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Esim. Oulussa 28.9; Aika Marraskuulle. Aseiden </a:t>
            </a:r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ns. näyttöajat </a:t>
            </a: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rajallisia (1-2 krt/vko). Käsittelyn välivaiheisiin varattava </a:t>
            </a:r>
            <a:r>
              <a:rPr lang="fi-FI" altLang="fi-FI" sz="3200" dirty="0">
                <a:latin typeface="Arial" panose="020B0604020202020204" pitchFamily="34" charset="0"/>
                <a:cs typeface="Arial" panose="020B0604020202020204" pitchFamily="34" charset="0"/>
              </a:rPr>
              <a:t>eri ajat. YJT?</a:t>
            </a:r>
            <a:endParaRPr lang="fi-FI" altLang="fi-FI" sz="3200" dirty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>
                <a:solidFill>
                  <a:schemeClr val="bg1"/>
                </a:solidFill>
                <a:latin typeface="Arial" panose="020B0604020202020204" pitchFamily="34" charset="0"/>
              </a:rPr>
              <a:t>L</a:t>
            </a:r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upahallinto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2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05307" y="2395471"/>
            <a:ext cx="1085689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>
                <a:latin typeface="Arial" panose="020B0604020202020204" pitchFamily="34" charset="0"/>
              </a:rPr>
              <a:t> Nykyinen laki astui </a:t>
            </a:r>
            <a:r>
              <a:rPr lang="fi-FI" altLang="fi-FI" sz="3600" dirty="0" smtClean="0">
                <a:latin typeface="Arial" panose="020B0604020202020204" pitchFamily="34" charset="0"/>
              </a:rPr>
              <a:t>käytännössä voimaan 29.9.2008 </a:t>
            </a:r>
            <a:r>
              <a:rPr lang="fi-FI" altLang="fi-FI" sz="3600" dirty="0">
                <a:latin typeface="Arial" panose="020B0604020202020204" pitchFamily="34" charset="0"/>
              </a:rPr>
              <a:t>SM:n ohjeena. Yhden käden aseeseen alettiin vaatia lääkärintodistus ja lupa myönnettiin määräaikaisena</a:t>
            </a:r>
            <a:r>
              <a:rPr lang="fi-FI" altLang="fi-FI" sz="3600" dirty="0" smtClean="0">
                <a:latin typeface="Arial" panose="020B0604020202020204" pitchFamily="34" charset="0"/>
              </a:rPr>
              <a:t>. Lupien määrä romahti.</a:t>
            </a:r>
            <a:endParaRPr lang="fi-FI" altLang="fi-FI" sz="36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>
                <a:latin typeface="Arial" panose="020B0604020202020204" pitchFamily="34" charset="0"/>
              </a:rPr>
              <a:t> Sidosryhmiä, harrastajia tai asiantuntijoita ei oikeasti kuunneltu (HE 106/2009</a:t>
            </a:r>
            <a:r>
              <a:rPr lang="fi-FI" altLang="fi-FI" sz="3600" dirty="0" smtClean="0">
                <a:latin typeface="Arial" panose="020B0604020202020204" pitchFamily="34" charset="0"/>
              </a:rPr>
              <a:t>)</a:t>
            </a:r>
            <a:endParaRPr lang="fi-FI" altLang="fi-FI" sz="3600" dirty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4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9715" y="2180464"/>
            <a:ext cx="10515600" cy="4047141"/>
          </a:xfrm>
        </p:spPr>
        <p:txBody>
          <a:bodyPr>
            <a:noAutofit/>
          </a:bodyPr>
          <a:lstStyle/>
          <a:p>
            <a:r>
              <a:rPr lang="fi-FI" sz="4400" dirty="0" smtClean="0"/>
              <a:t>Parannus aseturvallisuuteen on mahdollisuus säilyttää aseita toisen lainaamiseen oikeutetun henkilön luona.  </a:t>
            </a:r>
          </a:p>
          <a:p>
            <a:r>
              <a:rPr lang="fi-FI" sz="4400" dirty="0" smtClean="0"/>
              <a:t>Poliisin velvoite antaa ohje laillisesta ja turvallisesta säilytyksestä ampuma-aseen hallussapitoluvan myöntämisen yhteydessä</a:t>
            </a:r>
            <a:r>
              <a:rPr lang="fi-FI" sz="4400" dirty="0"/>
              <a:t>.</a:t>
            </a:r>
            <a:endParaRPr lang="fi-FI" sz="4400" dirty="0" smtClean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1668888" y="658970"/>
            <a:ext cx="7772400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fi-FI" sz="8000" dirty="0" smtClean="0">
                <a:solidFill>
                  <a:schemeClr val="bg1"/>
                </a:solidFill>
                <a:latin typeface="Arial" panose="020B0604020202020204" pitchFamily="34" charset="0"/>
              </a:rPr>
              <a:t>Edistystä</a:t>
            </a:r>
            <a:endParaRPr lang="fi-FI" altLang="fi-FI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i-FI" altLang="fi-FI" sz="7200" dirty="0">
                <a:solidFill>
                  <a:schemeClr val="bg1"/>
                </a:solidFill>
                <a:latin typeface="Arial" panose="020B0604020202020204" pitchFamily="34" charset="0"/>
              </a:rPr>
              <a:t>Edistystä</a:t>
            </a:r>
            <a:endParaRPr lang="fi-FI" sz="7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43811"/>
            <a:ext cx="10515600" cy="34748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Alle 6,35 mm ja antiikkisten (&lt; 1950) ilma-aseiden jättäminen sääntelyn ulkopuolelle.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Eräät </a:t>
            </a:r>
            <a:r>
              <a:rPr lang="fi-FI" sz="4600" dirty="0">
                <a:latin typeface="Arial" panose="020B0604020202020204" pitchFamily="34" charset="0"/>
                <a:cs typeface="Arial" panose="020B0604020202020204" pitchFamily="34" charset="0"/>
              </a:rPr>
              <a:t>(&gt; 6,35 mm) ilma-aseet </a:t>
            </a:r>
            <a:r>
              <a:rPr lang="fi-FI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jäivät ilmoitusvelvollisuuden </a:t>
            </a:r>
            <a:r>
              <a:rPr lang="fi-FI" sz="4600" dirty="0">
                <a:latin typeface="Arial" panose="020B0604020202020204" pitchFamily="34" charset="0"/>
                <a:cs typeface="Arial" panose="020B0604020202020204" pitchFamily="34" charset="0"/>
              </a:rPr>
              <a:t>piiriin (mikäli henkilöllä on jo ampuma-aseen hallussapitolupa).</a:t>
            </a:r>
          </a:p>
          <a:p>
            <a:endParaRPr lang="fi-FI" sz="5400" dirty="0" smtClean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3" descr="ASE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1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Yksityisen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turvallisuusalan vartijoiden ja järjestyksenvalvojien voimankäyttökoulutus edellyttää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kouluttajahyväksynnän. </a:t>
            </a:r>
          </a:p>
          <a:p>
            <a:pPr fontAlgn="base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Ehdotettujen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muutosten jälkeen kaupallisessa tarkoituksessa tapahtuvan ampumaradan ylläpitämisen ja kaupallisen ampuma-aseen käyttöön kouluttamisen sääntelemiseen ja valvontaa erillisinä ase-elinkeinon muotoina ei enää olisi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tarvetta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Byrokratia vähenee…..</a:t>
            </a:r>
          </a:p>
          <a:p>
            <a:r>
              <a:rPr lang="fi-FI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Ja sitä kannattaa vähentää lisää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3" descr="ASE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1668888" y="658970"/>
            <a:ext cx="7772400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fi-FI" sz="8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fi-FI" altLang="fi-FI" sz="8000" dirty="0" smtClean="0">
                <a:solidFill>
                  <a:schemeClr val="bg1"/>
                </a:solidFill>
                <a:latin typeface="Arial" panose="020B0604020202020204" pitchFamily="34" charset="0"/>
              </a:rPr>
              <a:t>distystä</a:t>
            </a:r>
            <a:endParaRPr lang="fi-FI" altLang="fi-FI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5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28033" y="3110022"/>
            <a:ext cx="1085689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altLang="fi-FI" sz="8000" dirty="0" smtClean="0">
                <a:latin typeface="Arial" panose="020B0604020202020204" pitchFamily="34" charset="0"/>
              </a:rPr>
              <a:t>Norminpurkutalkoot?</a:t>
            </a:r>
            <a:endParaRPr lang="fi-FI" altLang="fi-FI" sz="8000" dirty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9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Normi ja ”normi”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34</a:t>
            </a:fld>
            <a:endParaRPr lang="fi-FI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27786" y="2386032"/>
            <a:ext cx="99510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Aseiden luokittelu palvelee tarkoitusta, kunhan se ei olisi nykytyyliin itsetarkoitus.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Tavoite oli ehkäistä ”vaarallisten aseiden” joutuminen vääriin käsiin. Jokela/Kauhajoki/Hyvinkää, kaikissa käytetyt aseet olivat kuitenkin ”niitä helppoja”.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Luokittelu on kuitenkin johtanut siihen, että lupaviranomainen arvioi enemmän aseluokkia, kuin luvanhakijaa. ”Ettei vain annettaisi väärää asetta”.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syntynyt lain ylittäviä käytännön normeja.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altLang="fi-FI" sz="2400" dirty="0">
                <a:latin typeface="Arial" panose="020B0604020202020204" pitchFamily="34" charset="0"/>
                <a:cs typeface="Arial" panose="020B0604020202020204" pitchFamily="34" charset="0"/>
              </a:rPr>
              <a:t>Aselain välinekeskeisyys kuormittaa kaikkia osapuolia </a:t>
            </a:r>
            <a:r>
              <a:rPr lang="fi-FI" alt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tarpeettomasti.</a:t>
            </a:r>
          </a:p>
        </p:txBody>
      </p:sp>
    </p:spTree>
    <p:extLst>
      <p:ext uri="{BB962C8B-B14F-4D97-AF65-F5344CB8AC3E}">
        <p14:creationId xmlns:p14="http://schemas.microsoft.com/office/powerpoint/2010/main" val="14906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Normi ja ”normi”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35</a:t>
            </a:fld>
            <a:endParaRPr lang="fi-FI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27786" y="2386032"/>
            <a:ext cx="99510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Entäpä jos sittenkin katsottaisiin ensisijaisesti luvanhakijan soveltuvuutta ja viimeisenä haetun asetyypin aseluokkaa?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Lupaviranomaisen työ helpottuisi oleellisesti, hän arvioisi ihmistä, eikä keskittyisi selustaansa.</a:t>
            </a:r>
          </a:p>
          <a:p>
            <a:endParaRPr lang="fi-FI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85">
              <a:schemeClr val="accent1">
                <a:lumMod val="89000"/>
              </a:schemeClr>
            </a:gs>
            <a:gs pos="34000">
              <a:schemeClr val="accent1">
                <a:lumMod val="89000"/>
                <a:alpha val="32000"/>
              </a:schemeClr>
            </a:gs>
            <a:gs pos="0">
              <a:schemeClr val="accent1">
                <a:lumMod val="89000"/>
              </a:schemeClr>
            </a:gs>
            <a:gs pos="93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5321" y="2392296"/>
            <a:ext cx="10515600" cy="2888043"/>
          </a:xfrm>
          <a:gradFill>
            <a:gsLst>
              <a:gs pos="885">
                <a:schemeClr val="accent1">
                  <a:lumMod val="89000"/>
                </a:schemeClr>
              </a:gs>
              <a:gs pos="9000">
                <a:schemeClr val="accent1">
                  <a:lumMod val="89000"/>
                  <a:alpha val="32000"/>
                </a:schemeClr>
              </a:gs>
              <a:gs pos="69000">
                <a:schemeClr val="accent1">
                  <a:lumMod val="89000"/>
                </a:schemeClr>
              </a:gs>
              <a:gs pos="82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FFFF00"/>
                </a:solidFill>
              </a:rPr>
              <a:t>Aseen </a:t>
            </a:r>
            <a:r>
              <a:rPr lang="fi-FI" u="sng" dirty="0" smtClean="0">
                <a:solidFill>
                  <a:srgbClr val="FFFF00"/>
                </a:solidFill>
              </a:rPr>
              <a:t>vaihtamisen</a:t>
            </a:r>
            <a:r>
              <a:rPr lang="fi-FI" dirty="0" smtClean="0">
                <a:solidFill>
                  <a:srgbClr val="FFFF00"/>
                </a:solidFill>
              </a:rPr>
              <a:t> osalta vastaava </a:t>
            </a:r>
            <a:r>
              <a:rPr lang="fi-FI" u="sng" dirty="0" smtClean="0">
                <a:solidFill>
                  <a:srgbClr val="FFFF00"/>
                </a:solidFill>
              </a:rPr>
              <a:t>ilmoitusmenettely</a:t>
            </a:r>
            <a:r>
              <a:rPr lang="fi-FI" dirty="0" smtClean="0">
                <a:solidFill>
                  <a:srgbClr val="FFFF00"/>
                </a:solidFill>
              </a:rPr>
              <a:t> kuin eräiden ilma-aseidenkin osalta keventäisi byrokratiaa ratkaisevasti.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Ampuma-aseen luvalla.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 smtClean="0"/>
              <a:t>Sama tai pienempi kaliiperi ja sama tai ”tehottomampi” toimintatapa (nro-arvoltaan sama tai pienempi).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1668888" y="658970"/>
            <a:ext cx="7772400" cy="103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altLang="fi-FI" sz="6000" dirty="0" smtClean="0">
                <a:solidFill>
                  <a:schemeClr val="bg1"/>
                </a:solidFill>
                <a:latin typeface="Arial" panose="020B0604020202020204" pitchFamily="34" charset="0"/>
              </a:rPr>
              <a:t>Korjattavaa?</a:t>
            </a:r>
            <a:endParaRPr lang="fi-FI" altLang="fi-FI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3" descr="ASE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8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Korjattavaa?</a:t>
            </a:r>
          </a:p>
        </p:txBody>
      </p:sp>
      <p:sp>
        <p:nvSpPr>
          <p:cNvPr id="2" name="Suorakulmio 1"/>
          <p:cNvSpPr/>
          <p:nvPr/>
        </p:nvSpPr>
        <p:spPr>
          <a:xfrm>
            <a:off x="493690" y="1832035"/>
            <a:ext cx="112046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i="1" dirty="0" smtClean="0"/>
              <a:t>55b </a:t>
            </a:r>
            <a:r>
              <a:rPr lang="fi-FI" sz="2400" i="1" dirty="0"/>
              <a:t>Kaasusumutinlupa 3) oman tai toisen henkilökohtaisen koskemattomuuden taikka omaisuuden suojeleminen; 4) erityisestä syystä eläinten karkottaminen.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 smtClean="0"/>
              <a:t>Käytännössä </a:t>
            </a:r>
            <a:r>
              <a:rPr lang="fi-FI" sz="2400" dirty="0"/>
              <a:t>lupaan on vaadittu edelleenkin (kumotun lain mukainen) ammatillinen </a:t>
            </a:r>
            <a:r>
              <a:rPr lang="fi-FI" sz="2400" dirty="0" smtClean="0"/>
              <a:t>peruste, jälleen EU:n tiukinta normistoa.</a:t>
            </a:r>
            <a:endParaRPr lang="fi-FI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dirty="0"/>
              <a:t>Mikä tahtoo unohtua; kaasusumutin on myös yksityisen(-</a:t>
            </a:r>
            <a:r>
              <a:rPr lang="fi-FI" sz="2400" dirty="0" err="1"/>
              <a:t>kin</a:t>
            </a:r>
            <a:r>
              <a:rPr lang="fi-FI" sz="2400" dirty="0"/>
              <a:t>) turvallisuusalan  työturvallisuusväline!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Ylipäätään on outoa, että sumutteita säädellään ampuma-aselailla eikä järjestyslaissa</a:t>
            </a:r>
            <a:r>
              <a:rPr lang="fi-FI" sz="2400" dirty="0" smtClean="0"/>
              <a:t>. </a:t>
            </a:r>
            <a:r>
              <a:rPr lang="fi-FI" sz="2400" dirty="0" err="1" smtClean="0"/>
              <a:t>Huom</a:t>
            </a:r>
            <a:r>
              <a:rPr lang="fi-FI" sz="2400" dirty="0" smtClean="0"/>
              <a:t>: KKO 2010:7.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FFFF00"/>
                </a:solidFill>
              </a:rPr>
              <a:t>Kaasusumutinten osalta vastaava </a:t>
            </a:r>
            <a:r>
              <a:rPr lang="fi-FI" sz="2400" u="sng" dirty="0">
                <a:solidFill>
                  <a:srgbClr val="FFFF00"/>
                </a:solidFill>
              </a:rPr>
              <a:t>ilmoitusmenettely</a:t>
            </a:r>
            <a:r>
              <a:rPr lang="fi-FI" sz="2400" dirty="0">
                <a:solidFill>
                  <a:srgbClr val="FFFF00"/>
                </a:solidFill>
              </a:rPr>
              <a:t> kuin eräiden ilma-aseidenkin osalta keventäisi byrokratiaa tuntuvasti.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FFFF00"/>
                </a:solidFill>
              </a:rPr>
              <a:t>JV/Vartija- tai kouluttajakortilla, jossa kaasusumutinkoulutus merkitty.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>
                <a:solidFill>
                  <a:srgbClr val="FFFF00"/>
                </a:solidFill>
              </a:rPr>
              <a:t>Ampuma-aseen luvalla?!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3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i-FI" dirty="0" smtClean="0"/>
              <a:t>AMPUMA-ASELAKI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Metsästysasetus 16 §: </a:t>
            </a:r>
            <a:r>
              <a:rPr lang="fi-FI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Metsästyksessä </a:t>
            </a:r>
            <a:r>
              <a:rPr lang="fi-FI" sz="3200" i="1" dirty="0">
                <a:latin typeface="Arial" panose="020B0604020202020204" pitchFamily="34" charset="0"/>
                <a:cs typeface="Arial" panose="020B0604020202020204" pitchFamily="34" charset="0"/>
              </a:rPr>
              <a:t>saa käyttää vain </a:t>
            </a:r>
            <a:r>
              <a:rPr lang="fi-FI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ampuma-aselain…. </a:t>
            </a:r>
            <a:r>
              <a:rPr lang="fi-FI" sz="3200" i="1" dirty="0">
                <a:latin typeface="Arial" panose="020B0604020202020204" pitchFamily="34" charset="0"/>
                <a:cs typeface="Arial" panose="020B0604020202020204" pitchFamily="34" charset="0"/>
              </a:rPr>
              <a:t>ampuma-asetta, joka on </a:t>
            </a:r>
            <a:r>
              <a:rPr lang="fi-FI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vähintään 600 millimetriä pitkä ja jonka piippu on vähintään 300 millimetriä pitkä.</a:t>
            </a:r>
            <a:endParaRPr lang="fi-FI" sz="32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Kiväärin ja haulikon minimimitat olisi syytä muuttaa vastaamaan metsästyslakia (ja EU-normia) nykylaissa 84 cm minimi.</a:t>
            </a:r>
          </a:p>
          <a:p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Lähtökohtaisesti ”muu aseelle” l. 60 - 84 cm pituiselle kiväärille tai haulikolle lupia ei saa. Syy ????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3" descr="ASE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9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28033" y="2804525"/>
            <a:ext cx="1085689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i-FI" altLang="fi-FI" sz="8000" dirty="0" smtClean="0">
                <a:latin typeface="Arial" panose="020B0604020202020204" pitchFamily="34" charset="0"/>
              </a:rPr>
              <a:t>Rikollisuus ja ”rikollisuus”</a:t>
            </a:r>
            <a:endParaRPr lang="fi-FI" altLang="fi-FI" sz="8000" dirty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70278" y="7753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8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06" y="0"/>
            <a:ext cx="12380814" cy="6858000"/>
          </a:xfrm>
          <a:prstGeom prst="rect">
            <a:avLst/>
          </a:prstGeom>
        </p:spPr>
      </p:pic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240301" y="5991225"/>
            <a:ext cx="2838718" cy="365125"/>
          </a:xfrm>
        </p:spPr>
        <p:txBody>
          <a:bodyPr/>
          <a:lstStyle/>
          <a:p>
            <a:r>
              <a:rPr lang="fi-FI" dirty="0" err="1" smtClean="0">
                <a:solidFill>
                  <a:schemeClr val="tx1"/>
                </a:solidFill>
              </a:rPr>
              <a:t>Graafi</a:t>
            </a:r>
            <a:r>
              <a:rPr lang="fi-FI" dirty="0" smtClean="0">
                <a:solidFill>
                  <a:schemeClr val="tx1"/>
                </a:solidFill>
              </a:rPr>
              <a:t>, Panu Pesonen, toimittaja, ASE-lehti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6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Tuomio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luvattomasta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aseesta taparikollisella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tyypillisesti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päiväsakkoja – 60 d ehdollista (huume-taparikollinen-katkaistu haulikko) -&gt; yhteiskunnan viesti: Mitätön rikos.</a:t>
            </a:r>
            <a:endParaRPr lang="fi-FI" altLang="fi-FI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Taparikolliselle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tuomio on käytännössä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vain aseen menettäminen.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Yhteiskunnan viesti on, että luvaton ase on ”saman arvoinen” rikollisella ja mökin mummolla.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Aserikollisuus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6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5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Päätöksiä perustellaan ”yleisellä järjestyksellä ja turvallisuudella”.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Termiä ei ole </a:t>
            </a:r>
            <a:r>
              <a:rPr lang="fi-FI" altLang="fi-FI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koskaan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perusteltu tai avattu luvallisten ampuma-aseiden ehtojen osalta.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Kuka rikollisissa aikeissa oleva noudattaisi </a:t>
            </a:r>
            <a:r>
              <a:rPr lang="fi-FI" altLang="fi-FI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aseluvan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ehtoja?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YJT ?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6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260819"/>
            <a:ext cx="103803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</a:rPr>
              <a:t> Kymmenittäin esitutkintoja ja oikeusjuttuja uhrittomista ja keinotekoisista rikoksista.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</a:rPr>
              <a:t>Esine siis luvallinen, mutta jokin välivaihe tulkittu mahdollisena rikoksena, ”väärin sammutettuna tulipalona”.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</a:rPr>
              <a:t> Esitutkinta käynnistetty pääosin Asehallintoyksikön aloitteesta.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”Epäillyt” luvallisen aseen tai esineen omistajia, joiden harrastus tai ammatti ”hyllylle” vuosiksi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todellisena rangaistuksena.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Ase”rikollisuus</a:t>
            </a:r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Alatunnisteen paikkamerkki 5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8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6975" y="2456309"/>
            <a:ext cx="11127346" cy="4082603"/>
          </a:xfrm>
        </p:spPr>
        <p:txBody>
          <a:bodyPr>
            <a:noAutofit/>
          </a:bodyPr>
          <a:lstStyle/>
          <a:p>
            <a:pPr algn="l"/>
            <a:r>
              <a:rPr lang="fi-F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fi-FI" sz="2800" i="1" dirty="0">
                <a:latin typeface="Arial" panose="020B0604020202020204" pitchFamily="34" charset="0"/>
                <a:cs typeface="Arial" panose="020B0604020202020204" pitchFamily="34" charset="0"/>
              </a:rPr>
              <a:t>Ampuma-aseeksi katsotaan myös sellainen esine, joka muistuttaa ampuma-asetta ja joka rakenteensa tai valmistusmateriaalinsa puolesta on ilman erityistietoja ja -taitoja muunnettavissa toimivaksi ampuma-aseeksi.”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Tämän lisäyksen takana on </a:t>
            </a:r>
            <a:r>
              <a:rPr lang="fi-FI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Asehallintoyksikkö</a:t>
            </a: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mainittu pykälä lisättiin ampuma-aselakiin </a:t>
            </a:r>
            <a:r>
              <a:rPr lang="fi-FI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siitäkin huolimatta, että asiantuntijajärjestöt jo tuolloin lausuivat sen johtavan nykyiseen </a:t>
            </a:r>
            <a:r>
              <a:rPr lang="fi-FI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tilanteeseen!</a:t>
            </a:r>
            <a:endParaRPr lang="fi-FI" altLang="fi-FI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11.2.2011 </a:t>
            </a:r>
            <a:r>
              <a:rPr lang="fi-FI" dirty="0" smtClean="0">
                <a:solidFill>
                  <a:schemeClr val="bg1"/>
                </a:solidFill>
              </a:rPr>
              <a:t>ampuma-aselaki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2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19061"/>
            <a:ext cx="9221273" cy="6276259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478850" y="3206839"/>
            <a:ext cx="26001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altLang="fi-FI" sz="2800" dirty="0" smtClean="0">
                <a:latin typeface="Arial" panose="020B0604020202020204" pitchFamily="34" charset="0"/>
              </a:rPr>
              <a:t>Piti olla ”tämä”……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45</a:t>
            </a:fld>
            <a:endParaRPr lang="fi-FI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478850" y="3206839"/>
            <a:ext cx="26001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altLang="fi-FI" sz="2800" dirty="0" smtClean="0">
                <a:latin typeface="Arial" panose="020B0604020202020204" pitchFamily="34" charset="0"/>
              </a:rPr>
              <a:t>Lähti lapasesta….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5" y="146586"/>
            <a:ext cx="8279685" cy="62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3792" y="2060620"/>
            <a:ext cx="11217498" cy="4417453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Asehallintoyksikkö on käynnistänyt tämän jälkeen kymmenittäin esitutkintoja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dirty="0" smtClean="0"/>
              <a:t>KRP on </a:t>
            </a:r>
            <a:r>
              <a:rPr lang="fi-FI" sz="2800" dirty="0"/>
              <a:t>laatinut asiasta kehäpäätelmälausunnon, jonka mukaan </a:t>
            </a:r>
            <a:r>
              <a:rPr lang="fi-FI" sz="2800" dirty="0" err="1"/>
              <a:t>starttari</a:t>
            </a:r>
            <a:r>
              <a:rPr lang="fi-FI" sz="2800" dirty="0"/>
              <a:t> on </a:t>
            </a:r>
            <a:r>
              <a:rPr lang="fi-FI" sz="2800" u="sng" dirty="0" smtClean="0"/>
              <a:t>aina</a:t>
            </a:r>
            <a:r>
              <a:rPr lang="fi-FI" sz="2800" dirty="0" smtClean="0"/>
              <a:t> </a:t>
            </a:r>
            <a:r>
              <a:rPr lang="fi-FI" sz="2800" i="1" dirty="0" smtClean="0"/>
              <a:t>”…. </a:t>
            </a:r>
            <a:r>
              <a:rPr lang="fi-FI" sz="2800" i="1" dirty="0"/>
              <a:t>esine, jonka muuttaminen ampuma-aseeksi ei vaadi erityisiä tietoja tai taitoja ja sitä voidaan pitää luvan varaisena ampuma-aseena</a:t>
            </a:r>
            <a:r>
              <a:rPr lang="fi-FI" sz="2800" i="1" dirty="0" smtClean="0"/>
              <a:t>.”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sz="2800" dirty="0" smtClean="0"/>
              <a:t>Helsingin </a:t>
            </a:r>
            <a:r>
              <a:rPr lang="fi-FI" sz="2800" dirty="0"/>
              <a:t>Käräjäoikeus (</a:t>
            </a:r>
            <a:r>
              <a:rPr lang="fi-FI" sz="2800" dirty="0" smtClean="0"/>
              <a:t>R 14/5283) </a:t>
            </a:r>
            <a:r>
              <a:rPr lang="fi-FI" sz="2800" i="1" dirty="0" smtClean="0"/>
              <a:t>”KRP </a:t>
            </a:r>
            <a:r>
              <a:rPr lang="fi-FI" sz="2800" i="1" dirty="0"/>
              <a:t>pitää </a:t>
            </a:r>
            <a:r>
              <a:rPr lang="fi-FI" sz="2800" i="1" dirty="0" err="1" smtClean="0"/>
              <a:t>starttareita</a:t>
            </a:r>
            <a:r>
              <a:rPr lang="fi-FI" sz="2800" i="1" dirty="0" smtClean="0"/>
              <a:t> </a:t>
            </a:r>
            <a:r>
              <a:rPr lang="fi-FI" sz="2800" i="1" dirty="0"/>
              <a:t>aina aseena ja siten sen todistusarvo on nolla</a:t>
            </a:r>
            <a:r>
              <a:rPr lang="fi-FI" sz="2800" i="1" dirty="0" smtClean="0"/>
              <a:t>.”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sz="2800" dirty="0" smtClean="0"/>
              <a:t>Itä-Suomen </a:t>
            </a:r>
            <a:r>
              <a:rPr lang="fi-FI" sz="2800" dirty="0"/>
              <a:t>Hovioikeus </a:t>
            </a:r>
            <a:r>
              <a:rPr lang="fi-FI" sz="2800" i="1" dirty="0" smtClean="0"/>
              <a:t>”todistusarvo </a:t>
            </a:r>
            <a:r>
              <a:rPr lang="fi-FI" sz="2800" i="1" dirty="0"/>
              <a:t>on nolla, kun syytteen pohjana olleita esineitä ei tutkita, eikä edes tiedetä, kuka on jotakin tutkinut</a:t>
            </a:r>
            <a:r>
              <a:rPr lang="fi-FI" sz="2800" i="1" dirty="0" smtClean="0"/>
              <a:t>.” </a:t>
            </a:r>
            <a:endParaRPr lang="fi-FI" sz="2800" i="1" dirty="0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11.2.2011 </a:t>
            </a:r>
            <a:r>
              <a:rPr lang="fi-FI" dirty="0" smtClean="0">
                <a:solidFill>
                  <a:schemeClr val="bg1"/>
                </a:solidFill>
              </a:rPr>
              <a:t>ampuma-aselaki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3742" y="2601533"/>
            <a:ext cx="11127346" cy="3116687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altLang="fi-FI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tarttareita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takavarikoitu jopa koirankouluttajilta.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altLang="fi-FI" sz="2800" dirty="0" err="1">
                <a:latin typeface="Arial" panose="020B0604020202020204" pitchFamily="34" charset="0"/>
                <a:cs typeface="Arial" panose="020B0604020202020204" pitchFamily="34" charset="0"/>
              </a:rPr>
              <a:t>Starttareita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myyneitä aseliikkeitä on yritetty ajaa konkurssiin vuosien esitutkinnalla, minä aikana ase-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-luvat hyllyllä.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altLang="fi-FI" sz="2800" dirty="0" err="1">
                <a:latin typeface="Arial" panose="020B0604020202020204" pitchFamily="34" charset="0"/>
                <a:cs typeface="Arial" panose="020B0604020202020204" pitchFamily="34" charset="0"/>
              </a:rPr>
              <a:t>Starttareita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luvitetaan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nyt kaasupistooleiksi ilman kaasupatruunoiden osto-oikeutta.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järkeä?</a:t>
            </a:r>
          </a:p>
          <a:p>
            <a:pPr algn="l"/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887829" y="734656"/>
            <a:ext cx="7772400" cy="1031875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11.2.2011 </a:t>
            </a:r>
            <a:r>
              <a:rPr lang="fi-FI" dirty="0" smtClean="0">
                <a:solidFill>
                  <a:schemeClr val="bg1"/>
                </a:solidFill>
              </a:rPr>
              <a:t>ampuma-aselaki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6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4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3944" y="2060620"/>
            <a:ext cx="11127346" cy="4082603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Poliisihallituksen </a:t>
            </a:r>
            <a:r>
              <a:rPr 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Asehallintoyksikön tutkintapyyntö….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altLang="fi-FI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metsästysaseesta, jonka </a:t>
            </a:r>
            <a:r>
              <a:rPr lang="fi-FI" altLang="fi-FI" sz="32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Poliisihallitus itse </a:t>
            </a:r>
            <a:r>
              <a:rPr lang="fi-FI" altLang="fi-FI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myi 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Käräjäoikeuden ratkaisu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altLang="fi-FI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Syytön kolmellakin eri perusteella!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i-FI" altLang="fi-F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Esimerkkejä on lukuisia!</a:t>
            </a:r>
          </a:p>
          <a:p>
            <a:pPr algn="l"/>
            <a:endParaRPr lang="fi-FI" sz="3200" dirty="0" smtClean="0">
              <a:solidFill>
                <a:schemeClr val="bg1"/>
              </a:solidFill>
            </a:endParaRPr>
          </a:p>
          <a:p>
            <a:pPr algn="l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(Ase-lehti 2/2014)</a:t>
            </a:r>
            <a:endParaRPr lang="fi-FI" alt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Poha</a:t>
            </a:r>
            <a:r>
              <a:rPr lang="fi-FI" dirty="0" smtClean="0">
                <a:solidFill>
                  <a:schemeClr val="bg1"/>
                </a:solidFill>
              </a:rPr>
              <a:t> 7.11.2011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0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3944" y="2060620"/>
            <a:ext cx="11127346" cy="4082603"/>
          </a:xfrm>
        </p:spPr>
        <p:txBody>
          <a:bodyPr>
            <a:noAutofit/>
          </a:bodyPr>
          <a:lstStyle/>
          <a:p>
            <a:pPr algn="l"/>
            <a:r>
              <a:rPr lang="fi-FI" sz="1600" dirty="0" smtClean="0"/>
              <a:t>Poliisihallitus </a:t>
            </a:r>
            <a:r>
              <a:rPr lang="fi-FI" sz="1600" dirty="0"/>
              <a:t>ja sisäministeriön poliisiosasto linjaavat todennäköisesti tänään, ehdotetaanko starttiaseita luvanvaraisiksi. </a:t>
            </a:r>
            <a:r>
              <a:rPr lang="fi-FI" sz="1600" dirty="0" smtClean="0"/>
              <a:t>…</a:t>
            </a:r>
            <a:endParaRPr lang="fi-FI" sz="1600" dirty="0"/>
          </a:p>
          <a:p>
            <a:pPr algn="l"/>
            <a:r>
              <a:rPr lang="fi-FI" sz="1800" b="1" dirty="0" smtClean="0"/>
              <a:t>Poliisihallituksen </a:t>
            </a:r>
            <a:r>
              <a:rPr lang="fi-FI" sz="1800" b="1" dirty="0"/>
              <a:t>tulkinnan mukaan on aselain kannalta sivuseikka, mihin suuntaan kaasu aseessa laukeaa. </a:t>
            </a:r>
            <a:r>
              <a:rPr lang="fi-FI" sz="1800" dirty="0"/>
              <a:t>Vaikka piippu olisi tukittu, mutta kaasupatruunan saa laukaistua, ase on lain tarkoittamalla tavalla ampuma-ase.</a:t>
            </a:r>
          </a:p>
          <a:p>
            <a:pPr algn="l"/>
            <a:r>
              <a:rPr lang="fi-FI" sz="1800" b="1" dirty="0"/>
              <a:t>Sillä ei ole väliä, vaikka kaasu </a:t>
            </a:r>
            <a:r>
              <a:rPr lang="fi-FI" sz="1800" b="1" dirty="0" err="1"/>
              <a:t>levahtaisi</a:t>
            </a:r>
            <a:r>
              <a:rPr lang="fi-FI" sz="1800" b="1" dirty="0"/>
              <a:t> harakoille tai ampujan silmille.</a:t>
            </a:r>
            <a:endParaRPr lang="fi-FI" sz="1800" dirty="0"/>
          </a:p>
          <a:p>
            <a:pPr algn="l"/>
            <a:r>
              <a:rPr lang="fi-FI" sz="1800" dirty="0"/>
              <a:t>– Se on valitettavasti tilanne tällä hetkellä. Se on varsin sekava ja kestämätön, sanoo ylitarkastaja Jussi Kytösaari poliisihallituksesta.</a:t>
            </a:r>
          </a:p>
          <a:p>
            <a:pPr algn="l"/>
            <a:r>
              <a:rPr lang="fi-FI" sz="1800" dirty="0"/>
              <a:t> </a:t>
            </a:r>
            <a:r>
              <a:rPr lang="fi-FI" sz="1800" dirty="0" smtClean="0"/>
              <a:t>– </a:t>
            </a:r>
            <a:r>
              <a:rPr lang="fi-FI" sz="1800" dirty="0"/>
              <a:t>Ampuma-aseen määritelmä täyttyy, jos ase kestää yhdenkin laukauksen niin, että siitä on vaaraa hengelle tai terveydelle.</a:t>
            </a:r>
          </a:p>
          <a:p>
            <a:pPr algn="l"/>
            <a:r>
              <a:rPr lang="fi-FI" sz="1800" dirty="0"/>
              <a:t>Ylitarkastaja Reima </a:t>
            </a:r>
            <a:r>
              <a:rPr lang="fi-FI" sz="1800" dirty="0" err="1"/>
              <a:t>Pensala</a:t>
            </a:r>
            <a:r>
              <a:rPr lang="fi-FI" sz="1800" dirty="0"/>
              <a:t> poliisihallituksesta sanoo, että tilanne voitaisiin ratkaista tyydyttävästi asetuksen säätämisellä. Sitä ennen tarvitaan väliaikaisratkaisuksi ohjeistus.</a:t>
            </a:r>
          </a:p>
          <a:p>
            <a:pPr algn="l"/>
            <a:r>
              <a:rPr lang="fi-FI" sz="1800" b="1" dirty="0" smtClean="0"/>
              <a:t>– </a:t>
            </a:r>
            <a:r>
              <a:rPr lang="fi-FI" sz="1800" b="1" dirty="0"/>
              <a:t>Nämä terveiset voi lähettää Suomen eduskuntaan. Meiltä ei kysytty asiasta (lakia säädettäessä</a:t>
            </a:r>
            <a:r>
              <a:rPr lang="fi-FI" sz="1800" b="1" dirty="0" smtClean="0"/>
              <a:t>).</a:t>
            </a:r>
          </a:p>
          <a:p>
            <a:pPr algn="l"/>
            <a:r>
              <a:rPr lang="fi-FI" sz="3200" b="1" dirty="0" smtClean="0">
                <a:solidFill>
                  <a:srgbClr val="FFFF00"/>
                </a:solidFill>
              </a:rPr>
              <a:t>Kyllä kysyttiin, sillä Asehallintoyksikkö kysyi minultakin!</a:t>
            </a:r>
            <a:endParaRPr lang="fi-FI" sz="3200" dirty="0">
              <a:solidFill>
                <a:srgbClr val="FFFF00"/>
              </a:solidFill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Aamulehti </a:t>
            </a:r>
            <a:r>
              <a:rPr lang="fi-FI" dirty="0" smtClean="0">
                <a:solidFill>
                  <a:schemeClr val="bg1"/>
                </a:solidFill>
              </a:rPr>
              <a:t>1.11.2013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1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Aselupa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kaikkine kuluineen (kurssit, harrastetodistukset, määräaikaiset luvat) 200 - 300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euroa. Ennen lakimuutoksia 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50 euroa. 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Ajanvaraus lupa-asioissa mahdollinen vain sähköisesti = kansalaisten eriarvoisuus, yleensä vähintään viikkojen jonotus -&gt; aselupa ”vanhaksi” -&gt; tulkitaan rikokseksi?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</a:rPr>
              <a:t>Aseharrastus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0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3944" y="2060620"/>
            <a:ext cx="11127346" cy="4082603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n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Ase-lehti tutki Asehallintoyksikön väittämät ns. avatuista 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starttareista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”Poliisihallituksen Asehallinto saattaa liitteenä olevan oikeustapausten tunnistetiedoista tekemänsä listauksen …. Asehallinto koonnut liitteenä olevan listauksen, jossa esitellään viimeisen vuosikymmenen aikana tuomioistuinten Suomessa tekemien, näihin asioihin liittyvien ratkaisujen tunnistetietoja. ”</a:t>
            </a:r>
          </a:p>
          <a:p>
            <a:pPr algn="l"/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”Listassa mainittuihin ratkaisuihin on </a:t>
            </a:r>
            <a:r>
              <a:rPr lang="fi-FI" i="1" u="sng" dirty="0">
                <a:latin typeface="Arial" panose="020B0604020202020204" pitchFamily="34" charset="0"/>
                <a:cs typeface="Arial" panose="020B0604020202020204" pitchFamily="34" charset="0"/>
              </a:rPr>
              <a:t>jokaiseen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 liittynyt ampuma-aserikosepäily ja käsite "starttiase", kaasuase tai helposti kaasuaseeksi tai luotipatruunoilla toimivaksi ampuma-aseeksi muunnettu tai muunnettava, ei-luvanvaraisena pidetty ase. </a:t>
            </a:r>
            <a:r>
              <a:rPr lang="fi-FI" b="1" i="1" dirty="0">
                <a:latin typeface="Arial" panose="020B0604020202020204" pitchFamily="34" charset="0"/>
                <a:cs typeface="Arial" panose="020B0604020202020204" pitchFamily="34" charset="0"/>
              </a:rPr>
              <a:t>Tapausten ratkaisujen yhteydessä tuomioistuin on kuitenkin katsonut, että kyseessä on ollut luvanvarainen ampuma-ase.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/>
          </a:bodyPr>
          <a:lstStyle/>
          <a:p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Ase-lehti 1/2015</a:t>
            </a:r>
            <a:endParaRPr lang="fi-FI" altLang="fi-FI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8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671" y="2846231"/>
            <a:ext cx="11127346" cy="2846231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Oulussa yhdessäkään jutussa (16 kpl) ei tuomittu ”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starttarista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”, kaasupistooleista ja muunnetuista/”oikeista” aseista tuomioita. Kuusi tuomittiin kaasupistooleista patruunoineen.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Hki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/Espoo (19 kpl) </a:t>
            </a: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yhdessä tuomittiin mahdollisesti ”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starttarista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(tuomiolauselman sanamuoto epäselvä), muuten muunnetuista aseista. Yksi syyte nimenomaan hylättiin, koska ”ase” oli 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starttari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/>
          </a:bodyPr>
          <a:lstStyle/>
          <a:p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Ase-lehti 1/2015</a:t>
            </a: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7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3944" y="2060621"/>
            <a:ext cx="11127346" cy="3490174"/>
          </a:xfrm>
        </p:spPr>
        <p:txBody>
          <a:bodyPr>
            <a:noAutofit/>
          </a:bodyPr>
          <a:lstStyle/>
          <a:p>
            <a:endParaRPr 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Kahdessa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ulun tapauksessa (2/16)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käytiin varsinaisesti oikeutta ampuma-aseista, näissä tapauksissa oli kyse katkaistusta haulikosta ja kaasu-aseista. Muissa tuomiossa päärikoksena oli jokin muu.</a:t>
            </a:r>
          </a:p>
          <a:p>
            <a:pPr algn="l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Neljässä tapauksessa annettiin varmasti tuomio </a:t>
            </a:r>
            <a:r>
              <a:rPr lang="fi-FI" sz="2000" u="sng" dirty="0">
                <a:latin typeface="Arial" panose="020B0604020202020204" pitchFamily="34" charset="0"/>
                <a:cs typeface="Arial" panose="020B0604020202020204" pitchFamily="34" charset="0"/>
              </a:rPr>
              <a:t>muunnetuista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starttareista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neljässä joko </a:t>
            </a:r>
            <a:r>
              <a:rPr lang="fi-FI" sz="2000" u="sng" dirty="0">
                <a:latin typeface="Arial" panose="020B0604020202020204" pitchFamily="34" charset="0"/>
                <a:cs typeface="Arial" panose="020B0604020202020204" pitchFamily="34" charset="0"/>
              </a:rPr>
              <a:t>muunnetuista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starttareista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tai oikeista pistooleista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(Tuomiolauselmat puhuvat pistooleista, päätelmä tehty tuotemerkeistä).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Yhdestäkään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annetusta kaasuasetuomiosta ei ilmene, että tuomittu kaasupistooli olisi ollut jossain vaiheessa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starttari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tai sellaisena myyty.</a:t>
            </a:r>
          </a:p>
          <a:p>
            <a:pPr algn="l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Yhdessä tapauksessa syytettiin ja tuomittiin lainvoimaisesti pelkistä kiväärin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patruunoista.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i-FI" altLang="fi-F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n"/>
            </a:pP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668888" y="658970"/>
            <a:ext cx="7772400" cy="1031875"/>
          </a:xfrm>
        </p:spPr>
        <p:txBody>
          <a:bodyPr>
            <a:normAutofit/>
          </a:bodyPr>
          <a:lstStyle/>
          <a:p>
            <a:r>
              <a:rPr lang="fi-FI" altLang="fi-F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Ase-lehti </a:t>
            </a:r>
            <a:r>
              <a:rPr lang="fi-FI" altLang="fi-F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1/2015</a:t>
            </a:r>
          </a:p>
        </p:txBody>
      </p:sp>
      <p:pic>
        <p:nvPicPr>
          <p:cNvPr id="6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Jussi Peltola, päätoimittaja, ASE-lehti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7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905814" y="2869435"/>
            <a:ext cx="103803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 smtClean="0">
                <a:latin typeface="Arial" panose="020B0604020202020204" pitchFamily="34" charset="0"/>
              </a:rPr>
              <a:t>  Ns. perinteiset metsästysaseet = 5,7 - 7,62 mm pulttilukkokiväärit ja kaksipiippuiset haulikot.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i-FI" altLang="fi-FI" sz="3600" dirty="0">
                <a:latin typeface="Arial" panose="020B0604020202020204" pitchFamily="34" charset="0"/>
              </a:rPr>
              <a:t> </a:t>
            </a:r>
            <a:r>
              <a:rPr lang="fi-FI" altLang="fi-FI" sz="3600" dirty="0" smtClean="0">
                <a:latin typeface="Arial" panose="020B0604020202020204" pitchFamily="34" charset="0"/>
              </a:rPr>
              <a:t> Aselupa tyypillisesti asiallisessa järjestyksessä.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Otantaa kentältä, metsästäjät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3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905814" y="2869435"/>
            <a:ext cx="103803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 smtClean="0">
                <a:latin typeface="Arial" panose="020B0604020202020204" pitchFamily="34" charset="0"/>
              </a:rPr>
              <a:t> </a:t>
            </a:r>
            <a:r>
              <a:rPr lang="fi-FI" altLang="fi-FI" sz="3200" dirty="0" smtClean="0">
                <a:latin typeface="Arial" panose="020B0604020202020204" pitchFamily="34" charset="0"/>
              </a:rPr>
              <a:t>Hankkimislupien järkevä joustavuus vaihtelevaa.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>
                <a:latin typeface="Arial" panose="020B0604020202020204" pitchFamily="34" charset="0"/>
              </a:rPr>
              <a:t> </a:t>
            </a:r>
            <a:r>
              <a:rPr lang="fi-FI" altLang="fi-FI" sz="3200" dirty="0" smtClean="0">
                <a:latin typeface="Arial" panose="020B0604020202020204" pitchFamily="34" charset="0"/>
              </a:rPr>
              <a:t> Paikoin juuri ja tasan ”</a:t>
            </a:r>
            <a:r>
              <a:rPr lang="fi-FI" altLang="fi-FI" sz="3200" dirty="0" err="1" smtClean="0">
                <a:latin typeface="Arial" panose="020B0604020202020204" pitchFamily="34" charset="0"/>
              </a:rPr>
              <a:t>Sako</a:t>
            </a:r>
            <a:r>
              <a:rPr lang="fi-FI" altLang="fi-FI" sz="3200" dirty="0" smtClean="0">
                <a:latin typeface="Arial" panose="020B0604020202020204" pitchFamily="34" charset="0"/>
              </a:rPr>
              <a:t> .30-06” ei ”</a:t>
            </a:r>
            <a:r>
              <a:rPr lang="fi-FI" altLang="fi-FI" sz="3200" dirty="0" err="1" smtClean="0">
                <a:latin typeface="Arial" panose="020B0604020202020204" pitchFamily="34" charset="0"/>
              </a:rPr>
              <a:t>Sako</a:t>
            </a:r>
            <a:r>
              <a:rPr lang="fi-FI" altLang="fi-FI" sz="3200" dirty="0" smtClean="0">
                <a:latin typeface="Arial" panose="020B0604020202020204" pitchFamily="34" charset="0"/>
              </a:rPr>
              <a:t> .308”.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200" dirty="0">
                <a:latin typeface="Arial" panose="020B0604020202020204" pitchFamily="34" charset="0"/>
              </a:rPr>
              <a:t> </a:t>
            </a:r>
            <a:r>
              <a:rPr lang="fi-FI" altLang="fi-FI" sz="3200" dirty="0" smtClean="0">
                <a:latin typeface="Arial" panose="020B0604020202020204" pitchFamily="34" charset="0"/>
              </a:rPr>
              <a:t> Paikoin asiallista, esim. TT3-luvalla voi hankkia TT2 tai TT1 ja kaliiperi 7,62 kattaa mm. .30-06 ja .308.</a:t>
            </a:r>
          </a:p>
          <a:p>
            <a:pPr>
              <a:buFont typeface="Wingdings" panose="05000000000000000000" pitchFamily="2" charset="2"/>
              <a:buChar char="n"/>
            </a:pPr>
            <a:endParaRPr lang="fi-FI" altLang="fi-FI" sz="3600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Otantaa kentältä, metsästäjät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4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34094" y="2558411"/>
            <a:ext cx="103803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3600" dirty="0">
                <a:latin typeface="Arial" panose="020B0604020202020204" pitchFamily="34" charset="0"/>
              </a:rPr>
              <a:t> ”Erikoisemmat” aseet, kuten suurikaliiperinen </a:t>
            </a:r>
            <a:r>
              <a:rPr lang="fi-FI" altLang="fi-FI" sz="3600" dirty="0" smtClean="0">
                <a:latin typeface="Arial" panose="020B0604020202020204" pitchFamily="34" charset="0"/>
              </a:rPr>
              <a:t>pulttilukkoase (esim. karhun </a:t>
            </a:r>
            <a:r>
              <a:rPr lang="fi-FI" altLang="fi-FI" sz="3600" dirty="0">
                <a:latin typeface="Arial" panose="020B0604020202020204" pitchFamily="34" charset="0"/>
              </a:rPr>
              <a:t>metsästykseen pitkältä </a:t>
            </a:r>
            <a:r>
              <a:rPr lang="fi-FI" altLang="fi-FI" sz="3600" dirty="0" smtClean="0">
                <a:latin typeface="Arial" panose="020B0604020202020204" pitchFamily="34" charset="0"/>
              </a:rPr>
              <a:t>matkalta).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3600" dirty="0" smtClean="0">
                <a:latin typeface="Arial" panose="020B0604020202020204" pitchFamily="34" charset="0"/>
              </a:rPr>
              <a:t>  Itselataavat aseet…..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altLang="fi-FI" sz="3600" dirty="0" smtClean="0">
                <a:latin typeface="Arial" panose="020B0604020202020204" pitchFamily="34" charset="0"/>
              </a:rPr>
              <a:t>usein ongelmallisia.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Otantaa kentältä, metsästäjät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5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ASE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81" y="119062"/>
            <a:ext cx="1582738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82580" y="2524260"/>
            <a:ext cx="1038037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Ns. lopetusase (.22 </a:t>
            </a:r>
            <a:r>
              <a:rPr lang="fi-FI" altLang="fi-F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pistooli/revolveri) -tulkinnat vaihtelevat; </a:t>
            </a:r>
            <a:r>
              <a:rPr lang="fi-F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”kertatulitoiminen pienoispistooli </a:t>
            </a:r>
            <a:r>
              <a:rPr lang="fi-FI" sz="2800" i="1" dirty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fi-F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pienoisrevolveri”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Tulkintaa yksi- vs. kaksitoimisuus (ohje 2008 vs. laki). Tilanne kuitenkin parantunut.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Lain tuntema pistoolityyppi käytännössä harvinainen ja eläinsuojelullisesti ongelmallinen (paikkolaukaus).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fi-FI" altLang="fi-F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Revolveri joskus ongelmallinen vaimennettavuuden (sen puutteen) vuoksi (mm. koiran kuulonsuojaus).</a:t>
            </a:r>
            <a:endParaRPr lang="fi-FI" alt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17430" y="658970"/>
            <a:ext cx="9131122" cy="1031875"/>
          </a:xfrm>
        </p:spPr>
        <p:txBody>
          <a:bodyPr>
            <a:normAutofit/>
          </a:bodyPr>
          <a:lstStyle/>
          <a:p>
            <a:r>
              <a:rPr lang="fi-FI" altLang="fi-FI" sz="4800" dirty="0" smtClean="0">
                <a:solidFill>
                  <a:schemeClr val="bg1"/>
                </a:solidFill>
                <a:latin typeface="Arial" panose="020B0604020202020204" pitchFamily="34" charset="0"/>
              </a:rPr>
              <a:t>Otantaa kentältä, metsästäjät</a:t>
            </a:r>
            <a:endParaRPr lang="fi-FI" altLang="fi-FI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Jussi Peltola, päätoimittaja, ASE-lehti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B6D-F7F6-46E9-870B-DEF1754CB0C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9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18574</TotalTime>
  <Words>2398</Words>
  <Application>Microsoft Office PowerPoint</Application>
  <PresentationFormat>Laajakuva</PresentationFormat>
  <Paragraphs>366</Paragraphs>
  <Slides>52</Slides>
  <Notes>46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Office-teema</vt:lpstr>
      <vt:lpstr>Aseharrastus 2015</vt:lpstr>
      <vt:lpstr>Aseharrastus 2015</vt:lpstr>
      <vt:lpstr>Aseharrastus 2015</vt:lpstr>
      <vt:lpstr>PowerPoint-esitys</vt:lpstr>
      <vt:lpstr>Aseharrastus 2015</vt:lpstr>
      <vt:lpstr>Otantaa kentältä, metsästäjät</vt:lpstr>
      <vt:lpstr>Otantaa kentältä, metsästäjät</vt:lpstr>
      <vt:lpstr>Otantaa kentältä, metsästäjät</vt:lpstr>
      <vt:lpstr>Otantaa kentältä, metsästäjät</vt:lpstr>
      <vt:lpstr>Otantaa kentältä, urheiluampujat</vt:lpstr>
      <vt:lpstr>Otantaa kentältä, urheiluampujat</vt:lpstr>
      <vt:lpstr>Otantaa kentältä, urheiluampujat</vt:lpstr>
      <vt:lpstr>Otantaa kentältä</vt:lpstr>
      <vt:lpstr>Otantaa kentältä</vt:lpstr>
      <vt:lpstr>Otantaa kentältä</vt:lpstr>
      <vt:lpstr>PowerPoint-esitys</vt:lpstr>
      <vt:lpstr>Otantaa kentältä, urheiluampujat</vt:lpstr>
      <vt:lpstr>Otantaa kentältä, keräilijät</vt:lpstr>
      <vt:lpstr>Muistoase, kuollut pykälä?</vt:lpstr>
      <vt:lpstr>PowerPoint-esitys</vt:lpstr>
      <vt:lpstr>Ampumaradat</vt:lpstr>
      <vt:lpstr>Otantaa kentältä…</vt:lpstr>
      <vt:lpstr>Aseharrastus 2015</vt:lpstr>
      <vt:lpstr>Lupahallinto</vt:lpstr>
      <vt:lpstr>Maaseudun tulevaisuus 21.10.2013</vt:lpstr>
      <vt:lpstr>PowerPoint-esitys</vt:lpstr>
      <vt:lpstr>Byrokratiaa</vt:lpstr>
      <vt:lpstr>Lupahallinto</vt:lpstr>
      <vt:lpstr>Lupahallinto</vt:lpstr>
      <vt:lpstr>PowerPoint-esitys</vt:lpstr>
      <vt:lpstr>Edistystä</vt:lpstr>
      <vt:lpstr>PowerPoint-esitys</vt:lpstr>
      <vt:lpstr>Aseharrastus 2015</vt:lpstr>
      <vt:lpstr>Normi ja ”normi”</vt:lpstr>
      <vt:lpstr>Normi ja ”normi”</vt:lpstr>
      <vt:lpstr>PowerPoint-esitys</vt:lpstr>
      <vt:lpstr>Korjattavaa?</vt:lpstr>
      <vt:lpstr>AMPUMA-ASELAKI </vt:lpstr>
      <vt:lpstr>Aseharrastus 2015</vt:lpstr>
      <vt:lpstr>Aserikollisuus</vt:lpstr>
      <vt:lpstr>YJT ?</vt:lpstr>
      <vt:lpstr>Ase”rikollisuus”</vt:lpstr>
      <vt:lpstr>11.2.2011 ampuma-aselaki</vt:lpstr>
      <vt:lpstr>PowerPoint-esitys</vt:lpstr>
      <vt:lpstr>PowerPoint-esitys</vt:lpstr>
      <vt:lpstr>11.2.2011 ampuma-aselaki</vt:lpstr>
      <vt:lpstr>11.2.2011 ampuma-aselaki</vt:lpstr>
      <vt:lpstr>Poha 7.11.2011</vt:lpstr>
      <vt:lpstr>Aamulehti 1.11.2013</vt:lpstr>
      <vt:lpstr>Ase-lehti 1/2015</vt:lpstr>
      <vt:lpstr>Ase-lehti 1/2015</vt:lpstr>
      <vt:lpstr>Ase-lehti 1/2015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AMPUMARATALAKI JA ASETUS</dc:title>
  <dc:creator>Jussi</dc:creator>
  <cp:lastModifiedBy>Risto Aarrekivi</cp:lastModifiedBy>
  <cp:revision>163</cp:revision>
  <dcterms:created xsi:type="dcterms:W3CDTF">2015-02-04T14:30:34Z</dcterms:created>
  <dcterms:modified xsi:type="dcterms:W3CDTF">2015-10-16T20:25:59Z</dcterms:modified>
</cp:coreProperties>
</file>