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1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9" r:id="rId4"/>
    <p:sldId id="260" r:id="rId5"/>
    <p:sldId id="262" r:id="rId6"/>
    <p:sldId id="265" r:id="rId7"/>
    <p:sldId id="266" r:id="rId8"/>
    <p:sldId id="264" r:id="rId9"/>
    <p:sldId id="263" r:id="rId10"/>
    <p:sldId id="261" r:id="rId11"/>
    <p:sldId id="277" r:id="rId12"/>
    <p:sldId id="276" r:id="rId13"/>
    <p:sldId id="275" r:id="rId14"/>
    <p:sldId id="274" r:id="rId15"/>
    <p:sldId id="273" r:id="rId16"/>
    <p:sldId id="272" r:id="rId17"/>
    <p:sldId id="271" r:id="rId18"/>
    <p:sldId id="270" r:id="rId19"/>
    <p:sldId id="269" r:id="rId20"/>
    <p:sldId id="268" r:id="rId21"/>
    <p:sldId id="267" r:id="rId22"/>
    <p:sldId id="280" r:id="rId23"/>
    <p:sldId id="279" r:id="rId24"/>
    <p:sldId id="278" r:id="rId25"/>
    <p:sldId id="281" r:id="rId26"/>
    <p:sldId id="283" r:id="rId27"/>
    <p:sldId id="282" r:id="rId28"/>
    <p:sldId id="284" r:id="rId29"/>
    <p:sldId id="286" r:id="rId30"/>
    <p:sldId id="258" r:id="rId31"/>
  </p:sldIdLst>
  <p:sldSz cx="9144000" cy="6858000" type="screen4x3"/>
  <p:notesSz cx="6799263" cy="9929813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89AC"/>
    <a:srgbClr val="98B9E0"/>
    <a:srgbClr val="65BCC8"/>
    <a:srgbClr val="BDE3F2"/>
    <a:srgbClr val="99CDE2"/>
    <a:srgbClr val="D8DF74"/>
    <a:srgbClr val="F9EF82"/>
    <a:srgbClr val="00857D"/>
    <a:srgbClr val="2398AF"/>
    <a:srgbClr val="A8CC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9" autoAdjust="0"/>
    <p:restoredTop sz="94661" autoAdjust="0"/>
  </p:normalViewPr>
  <p:slideViewPr>
    <p:cSldViewPr snapToGrid="0" snapToObjects="1">
      <p:cViewPr>
        <p:scale>
          <a:sx n="69" d="100"/>
          <a:sy n="69" d="100"/>
        </p:scale>
        <p:origin x="-1536" y="-114"/>
      </p:cViewPr>
      <p:guideLst>
        <p:guide orient="horz" pos="2160"/>
        <p:guide orient="horz" pos="3824"/>
        <p:guide orient="horz" pos="4120"/>
        <p:guide pos="1049"/>
        <p:guide pos="51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1342" y="1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3079C-4F3E-F445-BFF9-4C67433F6596}" type="datetime1">
              <a:rPr lang="fi-FI"/>
              <a:pPr/>
              <a:t>23.11.2015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22D00-8BFB-CC4D-9483-D241E37C3CB1}" type="slidenum">
              <a:rPr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65240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1342" y="1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A8475-D00E-2F47-A0E9-C8E5ED0D4E48}" type="datetime1">
              <a:rPr lang="fi-FI"/>
              <a:pPr/>
              <a:t>23.11.2015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927" y="4716663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271CE-937D-1B4E-B22C-A7588870BBB2}" type="slidenum">
              <a:rPr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77396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/>
        </p:nvSpPr>
        <p:spPr>
          <a:xfrm>
            <a:off x="0" y="3068960"/>
            <a:ext cx="9143999" cy="2601328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Suorakulmio 12"/>
          <p:cNvSpPr/>
          <p:nvPr/>
        </p:nvSpPr>
        <p:spPr>
          <a:xfrm>
            <a:off x="0" y="3068960"/>
            <a:ext cx="9143999" cy="2601328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Suorakulmio 17"/>
          <p:cNvSpPr/>
          <p:nvPr userDrawn="1"/>
        </p:nvSpPr>
        <p:spPr>
          <a:xfrm>
            <a:off x="0" y="3068960"/>
            <a:ext cx="9143999" cy="2601328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7" name="Picture 16" descr="kolomio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5200" y="5562000"/>
            <a:ext cx="228972" cy="111600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56815" y="-11905"/>
            <a:ext cx="7187184" cy="3081909"/>
          </a:xfrm>
          <a:prstGeom prst="rect">
            <a:avLst/>
          </a:prstGeom>
        </p:spPr>
      </p:pic>
      <p:pic>
        <p:nvPicPr>
          <p:cNvPr id="10" name="Kuva 9" descr="logo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7045" y="6054159"/>
            <a:ext cx="1567075" cy="484477"/>
          </a:xfrm>
          <a:prstGeom prst="rect">
            <a:avLst/>
          </a:prstGeom>
        </p:spPr>
      </p:pic>
      <p:sp>
        <p:nvSpPr>
          <p:cNvPr id="3" name="Tekstiruutu 2"/>
          <p:cNvSpPr txBox="1"/>
          <p:nvPr/>
        </p:nvSpPr>
        <p:spPr>
          <a:xfrm>
            <a:off x="10411303" y="-7347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/>
          </a:p>
        </p:txBody>
      </p:sp>
      <p:pic>
        <p:nvPicPr>
          <p:cNvPr id="15" name="Kuva 14" descr="logo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7045" y="6054159"/>
            <a:ext cx="1567075" cy="484477"/>
          </a:xfrm>
          <a:prstGeom prst="rect">
            <a:avLst/>
          </a:prstGeom>
        </p:spPr>
      </p:pic>
      <p:sp>
        <p:nvSpPr>
          <p:cNvPr id="16" name="Tekstiruutu 15"/>
          <p:cNvSpPr txBox="1"/>
          <p:nvPr/>
        </p:nvSpPr>
        <p:spPr>
          <a:xfrm>
            <a:off x="10411303" y="-7347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361105" y="3369302"/>
            <a:ext cx="7402442" cy="566822"/>
          </a:xfrm>
        </p:spPr>
        <p:txBody>
          <a:bodyPr wrap="square" anchor="t" anchorCtr="0">
            <a:spAutoFit/>
          </a:bodyPr>
          <a:lstStyle>
            <a:lvl1pPr algn="l">
              <a:lnSpc>
                <a:spcPts val="3600"/>
              </a:lnSpc>
              <a:defRPr sz="3500" b="1" i="0">
                <a:solidFill>
                  <a:srgbClr val="00857D"/>
                </a:solidFill>
                <a:latin typeface="Arial"/>
                <a:cs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pic>
        <p:nvPicPr>
          <p:cNvPr id="20" name="Kuva 19" descr="logo.jp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7045" y="6054159"/>
            <a:ext cx="1567075" cy="484477"/>
          </a:xfrm>
          <a:prstGeom prst="rect">
            <a:avLst/>
          </a:prstGeom>
        </p:spPr>
      </p:pic>
      <p:sp>
        <p:nvSpPr>
          <p:cNvPr id="21" name="Tekstiruutu 20"/>
          <p:cNvSpPr txBox="1"/>
          <p:nvPr userDrawn="1"/>
        </p:nvSpPr>
        <p:spPr>
          <a:xfrm>
            <a:off x="10411303" y="-7347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8695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33488" y="0"/>
            <a:ext cx="1810512" cy="4468368"/>
          </a:xfrm>
          <a:prstGeom prst="rect">
            <a:avLst/>
          </a:prstGeom>
        </p:spPr>
      </p:pic>
      <p:sp>
        <p:nvSpPr>
          <p:cNvPr id="9" name="Suorakulmio 8"/>
          <p:cNvSpPr/>
          <p:nvPr/>
        </p:nvSpPr>
        <p:spPr>
          <a:xfrm>
            <a:off x="0" y="6476198"/>
            <a:ext cx="9143999" cy="381802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Suorakulmio 7"/>
          <p:cNvSpPr/>
          <p:nvPr/>
        </p:nvSpPr>
        <p:spPr>
          <a:xfrm>
            <a:off x="0" y="0"/>
            <a:ext cx="9143999" cy="209925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1557" y="611159"/>
            <a:ext cx="7435245" cy="637897"/>
          </a:xfrm>
        </p:spPr>
        <p:txBody>
          <a:bodyPr anchor="t" anchorCtr="0">
            <a:normAutofit/>
          </a:bodyPr>
          <a:lstStyle>
            <a:lvl1pPr algn="l">
              <a:lnSpc>
                <a:spcPts val="2800"/>
              </a:lnSpc>
              <a:defRPr sz="2600" b="1" i="0">
                <a:solidFill>
                  <a:srgbClr val="00857D"/>
                </a:solidFill>
                <a:latin typeface="Arial"/>
                <a:cs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19944" y="1484745"/>
            <a:ext cx="7565773" cy="4057285"/>
          </a:xfrm>
        </p:spPr>
        <p:txBody>
          <a:bodyPr>
            <a:noAutofit/>
          </a:bodyPr>
          <a:lstStyle>
            <a:lvl1pPr>
              <a:lnSpc>
                <a:spcPts val="2400"/>
              </a:lnSpc>
              <a:spcBef>
                <a:spcPts val="0"/>
              </a:spcBef>
              <a:buClr>
                <a:srgbClr val="00857D"/>
              </a:buClr>
              <a:defRPr sz="2000">
                <a:latin typeface="Arial"/>
                <a:cs typeface="Arial"/>
              </a:defRPr>
            </a:lvl1pPr>
            <a:lvl2pPr>
              <a:lnSpc>
                <a:spcPts val="2400"/>
              </a:lnSpc>
              <a:spcBef>
                <a:spcPts val="0"/>
              </a:spcBef>
              <a:defRPr sz="1800">
                <a:latin typeface="Arial"/>
                <a:cs typeface="Arial"/>
              </a:defRPr>
            </a:lvl2pPr>
            <a:lvl3pPr>
              <a:lnSpc>
                <a:spcPts val="2400"/>
              </a:lnSpc>
              <a:defRPr sz="2400">
                <a:latin typeface="Arial"/>
                <a:cs typeface="Arial"/>
              </a:defRPr>
            </a:lvl3pPr>
            <a:lvl4pPr>
              <a:lnSpc>
                <a:spcPts val="2400"/>
              </a:lnSpc>
              <a:defRPr sz="2400">
                <a:latin typeface="Arial"/>
                <a:cs typeface="Arial"/>
              </a:defRPr>
            </a:lvl4pPr>
            <a:lvl5pPr>
              <a:lnSpc>
                <a:spcPts val="2400"/>
              </a:lnSpc>
              <a:defRPr sz="2400">
                <a:latin typeface="Arial"/>
                <a:cs typeface="Arial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pic>
        <p:nvPicPr>
          <p:cNvPr id="19" name="Kuva 18" descr="logo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4986" y="5825432"/>
            <a:ext cx="1567075" cy="484477"/>
          </a:xfrm>
          <a:prstGeom prst="rect">
            <a:avLst/>
          </a:prstGeom>
        </p:spPr>
      </p:pic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>
          <a:xfrm>
            <a:off x="835020" y="6493045"/>
            <a:ext cx="1012147" cy="365125"/>
          </a:xfrm>
        </p:spPr>
        <p:txBody>
          <a:bodyPr/>
          <a:lstStyle>
            <a:lvl1pPr>
              <a:defRPr sz="1000">
                <a:solidFill>
                  <a:srgbClr val="00857D"/>
                </a:solidFill>
                <a:latin typeface="Arial"/>
                <a:cs typeface="Arial"/>
              </a:defRPr>
            </a:lvl1pPr>
          </a:lstStyle>
          <a:p>
            <a:fld id="{3F145B96-5A6E-6B4C-ACCC-788EF9247BEA}" type="datetime1">
              <a:rPr lang="fi-FI"/>
              <a:pPr/>
              <a:t>23.11.2015</a:t>
            </a:fld>
            <a:endParaRPr lang="fi-FI"/>
          </a:p>
        </p:txBody>
      </p:sp>
      <p:sp>
        <p:nvSpPr>
          <p:cNvPr id="32" name="Dian numeron paikkamerkki 31"/>
          <p:cNvSpPr>
            <a:spLocks noGrp="1"/>
          </p:cNvSpPr>
          <p:nvPr>
            <p:ph type="sldNum" sz="quarter" idx="12"/>
          </p:nvPr>
        </p:nvSpPr>
        <p:spPr>
          <a:xfrm>
            <a:off x="8196802" y="6493045"/>
            <a:ext cx="745641" cy="365125"/>
          </a:xfrm>
        </p:spPr>
        <p:txBody>
          <a:bodyPr/>
          <a:lstStyle>
            <a:lvl1pPr>
              <a:defRPr sz="1000">
                <a:solidFill>
                  <a:srgbClr val="00857D"/>
                </a:solidFill>
                <a:latin typeface="Arial"/>
                <a:cs typeface="Arial"/>
              </a:defRPr>
            </a:lvl1pPr>
          </a:lstStyle>
          <a:p>
            <a:fld id="{29AF27E8-FD70-5F4A-9691-8CB39737F5E4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11" name="Suorakulmio 10"/>
          <p:cNvSpPr/>
          <p:nvPr/>
        </p:nvSpPr>
        <p:spPr>
          <a:xfrm>
            <a:off x="0" y="6476198"/>
            <a:ext cx="9143999" cy="381802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Suorakulmio 12"/>
          <p:cNvSpPr/>
          <p:nvPr/>
        </p:nvSpPr>
        <p:spPr>
          <a:xfrm>
            <a:off x="0" y="0"/>
            <a:ext cx="9143999" cy="209925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6" name="Kuva 15" descr="logo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4986" y="5825432"/>
            <a:ext cx="1567075" cy="484477"/>
          </a:xfrm>
          <a:prstGeom prst="rect">
            <a:avLst/>
          </a:prstGeom>
        </p:spPr>
      </p:pic>
      <p:sp>
        <p:nvSpPr>
          <p:cNvPr id="17" name="Suorakulmio 16"/>
          <p:cNvSpPr/>
          <p:nvPr userDrawn="1"/>
        </p:nvSpPr>
        <p:spPr>
          <a:xfrm>
            <a:off x="0" y="6476198"/>
            <a:ext cx="9143999" cy="381802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Suorakulmio 19"/>
          <p:cNvSpPr/>
          <p:nvPr userDrawn="1"/>
        </p:nvSpPr>
        <p:spPr>
          <a:xfrm>
            <a:off x="0" y="0"/>
            <a:ext cx="9143999" cy="209925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3" name="Kuva 22" descr="logo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4986" y="5825432"/>
            <a:ext cx="1567075" cy="484477"/>
          </a:xfrm>
          <a:prstGeom prst="rect">
            <a:avLst/>
          </a:prstGeom>
        </p:spPr>
      </p:pic>
      <p:pic>
        <p:nvPicPr>
          <p:cNvPr id="21" name="Picture 20" descr="kolomio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10800000">
            <a:off x="7239600" y="6472800"/>
            <a:ext cx="228972" cy="1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715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Kuva 2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33488" y="0"/>
            <a:ext cx="1810512" cy="4468368"/>
          </a:xfrm>
          <a:prstGeom prst="rect">
            <a:avLst/>
          </a:prstGeom>
        </p:spPr>
      </p:pic>
      <p:sp>
        <p:nvSpPr>
          <p:cNvPr id="9" name="Suorakulmio 8"/>
          <p:cNvSpPr/>
          <p:nvPr/>
        </p:nvSpPr>
        <p:spPr>
          <a:xfrm>
            <a:off x="0" y="6476198"/>
            <a:ext cx="9143999" cy="381802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Suorakulmio 7"/>
          <p:cNvSpPr/>
          <p:nvPr/>
        </p:nvSpPr>
        <p:spPr>
          <a:xfrm>
            <a:off x="0" y="0"/>
            <a:ext cx="9143999" cy="209925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1557" y="611159"/>
            <a:ext cx="7435245" cy="637897"/>
          </a:xfrm>
        </p:spPr>
        <p:txBody>
          <a:bodyPr anchor="t" anchorCtr="0">
            <a:normAutofit/>
          </a:bodyPr>
          <a:lstStyle>
            <a:lvl1pPr algn="l">
              <a:lnSpc>
                <a:spcPts val="2800"/>
              </a:lnSpc>
              <a:defRPr sz="2600" b="1" i="0">
                <a:solidFill>
                  <a:srgbClr val="00857D"/>
                </a:solidFill>
                <a:latin typeface="Arial"/>
                <a:cs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089876" y="1484745"/>
            <a:ext cx="4190888" cy="4267211"/>
          </a:xfrm>
        </p:spPr>
        <p:txBody>
          <a:bodyPr>
            <a:noAutofit/>
          </a:bodyPr>
          <a:lstStyle>
            <a:lvl1pPr>
              <a:lnSpc>
                <a:spcPts val="2400"/>
              </a:lnSpc>
              <a:spcBef>
                <a:spcPts val="0"/>
              </a:spcBef>
              <a:buClr>
                <a:srgbClr val="00857D"/>
              </a:buClr>
              <a:defRPr sz="2000">
                <a:latin typeface="Arial"/>
                <a:cs typeface="Arial"/>
              </a:defRPr>
            </a:lvl1pPr>
            <a:lvl2pPr>
              <a:lnSpc>
                <a:spcPts val="2400"/>
              </a:lnSpc>
              <a:spcBef>
                <a:spcPts val="0"/>
              </a:spcBef>
              <a:defRPr sz="1800">
                <a:latin typeface="Arial"/>
                <a:cs typeface="Arial"/>
              </a:defRPr>
            </a:lvl2pPr>
            <a:lvl3pPr>
              <a:lnSpc>
                <a:spcPts val="2400"/>
              </a:lnSpc>
              <a:defRPr sz="2400">
                <a:latin typeface="Arial"/>
                <a:cs typeface="Arial"/>
              </a:defRPr>
            </a:lvl3pPr>
            <a:lvl4pPr>
              <a:lnSpc>
                <a:spcPts val="2400"/>
              </a:lnSpc>
              <a:defRPr sz="2400">
                <a:latin typeface="Arial"/>
                <a:cs typeface="Arial"/>
              </a:defRPr>
            </a:lvl4pPr>
            <a:lvl5pPr>
              <a:lnSpc>
                <a:spcPts val="2400"/>
              </a:lnSpc>
              <a:defRPr sz="2400">
                <a:latin typeface="Arial"/>
                <a:cs typeface="Arial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pic>
        <p:nvPicPr>
          <p:cNvPr id="19" name="Kuva 18" descr="logo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4986" y="5825432"/>
            <a:ext cx="1567075" cy="484477"/>
          </a:xfrm>
          <a:prstGeom prst="rect">
            <a:avLst/>
          </a:prstGeom>
        </p:spPr>
      </p:pic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>
          <a:xfrm>
            <a:off x="835020" y="6493045"/>
            <a:ext cx="1012147" cy="365125"/>
          </a:xfrm>
        </p:spPr>
        <p:txBody>
          <a:bodyPr/>
          <a:lstStyle>
            <a:lvl1pPr>
              <a:defRPr sz="1000">
                <a:solidFill>
                  <a:srgbClr val="00857D"/>
                </a:solidFill>
                <a:latin typeface="Arial"/>
                <a:cs typeface="Arial"/>
              </a:defRPr>
            </a:lvl1pPr>
          </a:lstStyle>
          <a:p>
            <a:fld id="{3F145B96-5A6E-6B4C-ACCC-788EF9247BEA}" type="datetime1">
              <a:rPr lang="fi-FI"/>
              <a:pPr/>
              <a:t>23.11.2015</a:t>
            </a:fld>
            <a:endParaRPr lang="fi-FI"/>
          </a:p>
        </p:txBody>
      </p:sp>
      <p:sp>
        <p:nvSpPr>
          <p:cNvPr id="32" name="Dian numeron paikkamerkki 31"/>
          <p:cNvSpPr>
            <a:spLocks noGrp="1"/>
          </p:cNvSpPr>
          <p:nvPr>
            <p:ph type="sldNum" sz="quarter" idx="12"/>
          </p:nvPr>
        </p:nvSpPr>
        <p:spPr>
          <a:xfrm>
            <a:off x="8196802" y="6493045"/>
            <a:ext cx="745641" cy="365125"/>
          </a:xfrm>
        </p:spPr>
        <p:txBody>
          <a:bodyPr/>
          <a:lstStyle>
            <a:lvl1pPr>
              <a:defRPr sz="1000">
                <a:solidFill>
                  <a:srgbClr val="00857D"/>
                </a:solidFill>
                <a:latin typeface="Arial"/>
                <a:cs typeface="Arial"/>
              </a:defRPr>
            </a:lvl1pPr>
          </a:lstStyle>
          <a:p>
            <a:fld id="{29AF27E8-FD70-5F4A-9691-8CB39737F5E4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3"/>
          </p:nvPr>
        </p:nvSpPr>
        <p:spPr>
          <a:xfrm>
            <a:off x="912813" y="1563688"/>
            <a:ext cx="2897187" cy="4051300"/>
          </a:xfrm>
        </p:spPr>
        <p:txBody>
          <a:bodyPr>
            <a:normAutofit/>
          </a:bodyPr>
          <a:lstStyle>
            <a:lvl1pPr>
              <a:defRPr sz="2000">
                <a:latin typeface="Arial"/>
                <a:cs typeface="Arial"/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13" name="Suorakulmio 12"/>
          <p:cNvSpPr/>
          <p:nvPr/>
        </p:nvSpPr>
        <p:spPr>
          <a:xfrm>
            <a:off x="0" y="6476198"/>
            <a:ext cx="9143999" cy="381802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Suorakulmio 13"/>
          <p:cNvSpPr/>
          <p:nvPr/>
        </p:nvSpPr>
        <p:spPr>
          <a:xfrm>
            <a:off x="0" y="0"/>
            <a:ext cx="9143999" cy="209925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7" name="Kuva 16" descr="logo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4986" y="5825432"/>
            <a:ext cx="1567075" cy="484477"/>
          </a:xfrm>
          <a:prstGeom prst="rect">
            <a:avLst/>
          </a:prstGeom>
        </p:spPr>
      </p:pic>
      <p:sp>
        <p:nvSpPr>
          <p:cNvPr id="20" name="Suorakulmio 19"/>
          <p:cNvSpPr/>
          <p:nvPr userDrawn="1"/>
        </p:nvSpPr>
        <p:spPr>
          <a:xfrm>
            <a:off x="0" y="6476198"/>
            <a:ext cx="9143999" cy="381802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Suorakulmio 20"/>
          <p:cNvSpPr/>
          <p:nvPr userDrawn="1"/>
        </p:nvSpPr>
        <p:spPr>
          <a:xfrm>
            <a:off x="0" y="0"/>
            <a:ext cx="9143999" cy="209925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4" name="Kuva 23" descr="logo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4986" y="5825432"/>
            <a:ext cx="1567075" cy="484477"/>
          </a:xfrm>
          <a:prstGeom prst="rect">
            <a:avLst/>
          </a:prstGeom>
        </p:spPr>
      </p:pic>
      <p:pic>
        <p:nvPicPr>
          <p:cNvPr id="18" name="Picture 17" descr="kolomio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10800000">
            <a:off x="7239600" y="6472800"/>
            <a:ext cx="228972" cy="1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185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Kuva 2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33488" y="0"/>
            <a:ext cx="1810512" cy="4468368"/>
          </a:xfrm>
          <a:prstGeom prst="rect">
            <a:avLst/>
          </a:prstGeom>
        </p:spPr>
      </p:pic>
      <p:sp>
        <p:nvSpPr>
          <p:cNvPr id="9" name="Suorakulmio 8"/>
          <p:cNvSpPr/>
          <p:nvPr/>
        </p:nvSpPr>
        <p:spPr>
          <a:xfrm>
            <a:off x="0" y="6476198"/>
            <a:ext cx="9143999" cy="381802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Suorakulmio 7"/>
          <p:cNvSpPr/>
          <p:nvPr/>
        </p:nvSpPr>
        <p:spPr>
          <a:xfrm>
            <a:off x="0" y="0"/>
            <a:ext cx="9143999" cy="209925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1557" y="611159"/>
            <a:ext cx="7435245" cy="637897"/>
          </a:xfrm>
        </p:spPr>
        <p:txBody>
          <a:bodyPr anchor="t" anchorCtr="0">
            <a:normAutofit/>
          </a:bodyPr>
          <a:lstStyle>
            <a:lvl1pPr algn="l">
              <a:lnSpc>
                <a:spcPts val="2800"/>
              </a:lnSpc>
              <a:defRPr sz="2600" b="1" i="0">
                <a:solidFill>
                  <a:srgbClr val="00857D"/>
                </a:solidFill>
                <a:latin typeface="Arial"/>
                <a:cs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089876" y="1484745"/>
            <a:ext cx="4190888" cy="4267211"/>
          </a:xfrm>
        </p:spPr>
        <p:txBody>
          <a:bodyPr>
            <a:noAutofit/>
          </a:bodyPr>
          <a:lstStyle>
            <a:lvl1pPr>
              <a:lnSpc>
                <a:spcPts val="2400"/>
              </a:lnSpc>
              <a:spcBef>
                <a:spcPts val="0"/>
              </a:spcBef>
              <a:buClr>
                <a:srgbClr val="00857D"/>
              </a:buClr>
              <a:defRPr sz="2000">
                <a:latin typeface="Arial"/>
                <a:cs typeface="Arial"/>
              </a:defRPr>
            </a:lvl1pPr>
            <a:lvl2pPr>
              <a:lnSpc>
                <a:spcPts val="2400"/>
              </a:lnSpc>
              <a:spcBef>
                <a:spcPts val="0"/>
              </a:spcBef>
              <a:defRPr sz="1800">
                <a:latin typeface="Arial"/>
                <a:cs typeface="Arial"/>
              </a:defRPr>
            </a:lvl2pPr>
            <a:lvl3pPr>
              <a:lnSpc>
                <a:spcPts val="2400"/>
              </a:lnSpc>
              <a:defRPr sz="2400">
                <a:latin typeface="Arial"/>
                <a:cs typeface="Arial"/>
              </a:defRPr>
            </a:lvl3pPr>
            <a:lvl4pPr>
              <a:lnSpc>
                <a:spcPts val="2400"/>
              </a:lnSpc>
              <a:defRPr sz="2400">
                <a:latin typeface="Arial"/>
                <a:cs typeface="Arial"/>
              </a:defRPr>
            </a:lvl4pPr>
            <a:lvl5pPr>
              <a:lnSpc>
                <a:spcPts val="2400"/>
              </a:lnSpc>
              <a:defRPr sz="2400">
                <a:latin typeface="Arial"/>
                <a:cs typeface="Arial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pic>
        <p:nvPicPr>
          <p:cNvPr id="19" name="Kuva 18" descr="logo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4986" y="5825432"/>
            <a:ext cx="1567075" cy="484477"/>
          </a:xfrm>
          <a:prstGeom prst="rect">
            <a:avLst/>
          </a:prstGeom>
        </p:spPr>
      </p:pic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>
          <a:xfrm>
            <a:off x="835020" y="6493045"/>
            <a:ext cx="1012147" cy="365125"/>
          </a:xfrm>
        </p:spPr>
        <p:txBody>
          <a:bodyPr/>
          <a:lstStyle>
            <a:lvl1pPr>
              <a:defRPr sz="1000">
                <a:solidFill>
                  <a:srgbClr val="00857D"/>
                </a:solidFill>
                <a:latin typeface="Arial"/>
                <a:cs typeface="Arial"/>
              </a:defRPr>
            </a:lvl1pPr>
          </a:lstStyle>
          <a:p>
            <a:fld id="{3F145B96-5A6E-6B4C-ACCC-788EF9247BEA}" type="datetime1">
              <a:rPr lang="fi-FI"/>
              <a:pPr/>
              <a:t>23.11.2015</a:t>
            </a:fld>
            <a:endParaRPr lang="fi-FI"/>
          </a:p>
        </p:txBody>
      </p:sp>
      <p:sp>
        <p:nvSpPr>
          <p:cNvPr id="32" name="Dian numeron paikkamerkki 31"/>
          <p:cNvSpPr>
            <a:spLocks noGrp="1"/>
          </p:cNvSpPr>
          <p:nvPr>
            <p:ph type="sldNum" sz="quarter" idx="12"/>
          </p:nvPr>
        </p:nvSpPr>
        <p:spPr>
          <a:xfrm>
            <a:off x="8196802" y="6493045"/>
            <a:ext cx="745641" cy="365125"/>
          </a:xfrm>
        </p:spPr>
        <p:txBody>
          <a:bodyPr/>
          <a:lstStyle>
            <a:lvl1pPr>
              <a:defRPr sz="1000">
                <a:solidFill>
                  <a:srgbClr val="00857D"/>
                </a:solidFill>
                <a:latin typeface="Arial"/>
                <a:cs typeface="Arial"/>
              </a:defRPr>
            </a:lvl1pPr>
          </a:lstStyle>
          <a:p>
            <a:fld id="{29AF27E8-FD70-5F4A-9691-8CB39737F5E4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3"/>
          </p:nvPr>
        </p:nvSpPr>
        <p:spPr>
          <a:xfrm>
            <a:off x="912813" y="1563686"/>
            <a:ext cx="2837119" cy="1944000"/>
          </a:xfrm>
        </p:spPr>
        <p:txBody>
          <a:bodyPr wrap="square">
            <a:spAutoFit/>
          </a:bodyPr>
          <a:lstStyle>
            <a:lvl1pPr>
              <a:defRPr sz="2000">
                <a:latin typeface="Arial"/>
                <a:cs typeface="Arial"/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13" name="Suorakulmio 12"/>
          <p:cNvSpPr/>
          <p:nvPr/>
        </p:nvSpPr>
        <p:spPr>
          <a:xfrm>
            <a:off x="0" y="6476198"/>
            <a:ext cx="9143999" cy="381802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Suorakulmio 13"/>
          <p:cNvSpPr/>
          <p:nvPr/>
        </p:nvSpPr>
        <p:spPr>
          <a:xfrm>
            <a:off x="0" y="0"/>
            <a:ext cx="9143999" cy="209925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7" name="Kuva 16" descr="logo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4986" y="5825432"/>
            <a:ext cx="1567075" cy="484477"/>
          </a:xfrm>
          <a:prstGeom prst="rect">
            <a:avLst/>
          </a:prstGeom>
        </p:spPr>
      </p:pic>
      <p:sp>
        <p:nvSpPr>
          <p:cNvPr id="20" name="Suorakulmio 19"/>
          <p:cNvSpPr/>
          <p:nvPr userDrawn="1"/>
        </p:nvSpPr>
        <p:spPr>
          <a:xfrm>
            <a:off x="0" y="6476198"/>
            <a:ext cx="9143999" cy="381802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Suorakulmio 20"/>
          <p:cNvSpPr/>
          <p:nvPr userDrawn="1"/>
        </p:nvSpPr>
        <p:spPr>
          <a:xfrm>
            <a:off x="0" y="0"/>
            <a:ext cx="9143999" cy="209925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4" name="Kuva 23" descr="logo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4986" y="5825432"/>
            <a:ext cx="1567075" cy="484477"/>
          </a:xfrm>
          <a:prstGeom prst="rect">
            <a:avLst/>
          </a:prstGeom>
        </p:spPr>
      </p:pic>
      <p:pic>
        <p:nvPicPr>
          <p:cNvPr id="18" name="Picture 17" descr="kolomio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10800000">
            <a:off x="7239600" y="6472800"/>
            <a:ext cx="228972" cy="1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185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Kuva 2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33488" y="0"/>
            <a:ext cx="1810512" cy="4468368"/>
          </a:xfrm>
          <a:prstGeom prst="rect">
            <a:avLst/>
          </a:prstGeom>
        </p:spPr>
      </p:pic>
      <p:sp>
        <p:nvSpPr>
          <p:cNvPr id="9" name="Suorakulmio 8"/>
          <p:cNvSpPr/>
          <p:nvPr/>
        </p:nvSpPr>
        <p:spPr>
          <a:xfrm>
            <a:off x="0" y="6476198"/>
            <a:ext cx="9143999" cy="381802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Suorakulmio 7"/>
          <p:cNvSpPr/>
          <p:nvPr/>
        </p:nvSpPr>
        <p:spPr>
          <a:xfrm>
            <a:off x="0" y="0"/>
            <a:ext cx="9143999" cy="209925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1557" y="611159"/>
            <a:ext cx="7435245" cy="637897"/>
          </a:xfrm>
        </p:spPr>
        <p:txBody>
          <a:bodyPr anchor="t" anchorCtr="0">
            <a:normAutofit/>
          </a:bodyPr>
          <a:lstStyle>
            <a:lvl1pPr algn="l">
              <a:lnSpc>
                <a:spcPts val="2800"/>
              </a:lnSpc>
              <a:defRPr sz="2600" b="1" i="0">
                <a:solidFill>
                  <a:srgbClr val="00857D"/>
                </a:solidFill>
                <a:latin typeface="Arial"/>
                <a:cs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pic>
        <p:nvPicPr>
          <p:cNvPr id="19" name="Kuva 18" descr="logo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4986" y="5825432"/>
            <a:ext cx="1567075" cy="484477"/>
          </a:xfrm>
          <a:prstGeom prst="rect">
            <a:avLst/>
          </a:prstGeom>
        </p:spPr>
      </p:pic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>
          <a:xfrm>
            <a:off x="835020" y="6493045"/>
            <a:ext cx="1012147" cy="365125"/>
          </a:xfrm>
        </p:spPr>
        <p:txBody>
          <a:bodyPr/>
          <a:lstStyle>
            <a:lvl1pPr>
              <a:defRPr sz="1000">
                <a:solidFill>
                  <a:srgbClr val="00857D"/>
                </a:solidFill>
                <a:latin typeface="Arial"/>
                <a:cs typeface="Arial"/>
              </a:defRPr>
            </a:lvl1pPr>
          </a:lstStyle>
          <a:p>
            <a:fld id="{3F145B96-5A6E-6B4C-ACCC-788EF9247BEA}" type="datetime1">
              <a:rPr lang="fi-FI"/>
              <a:pPr/>
              <a:t>23.11.2015</a:t>
            </a:fld>
            <a:endParaRPr lang="fi-FI"/>
          </a:p>
        </p:txBody>
      </p:sp>
      <p:sp>
        <p:nvSpPr>
          <p:cNvPr id="32" name="Dian numeron paikkamerkki 31"/>
          <p:cNvSpPr>
            <a:spLocks noGrp="1"/>
          </p:cNvSpPr>
          <p:nvPr>
            <p:ph type="sldNum" sz="quarter" idx="12"/>
          </p:nvPr>
        </p:nvSpPr>
        <p:spPr>
          <a:xfrm>
            <a:off x="8196802" y="6493045"/>
            <a:ext cx="745641" cy="365125"/>
          </a:xfrm>
        </p:spPr>
        <p:txBody>
          <a:bodyPr/>
          <a:lstStyle>
            <a:lvl1pPr>
              <a:defRPr sz="1000">
                <a:solidFill>
                  <a:srgbClr val="00857D"/>
                </a:solidFill>
                <a:latin typeface="Arial"/>
                <a:cs typeface="Arial"/>
              </a:defRPr>
            </a:lvl1pPr>
          </a:lstStyle>
          <a:p>
            <a:fld id="{29AF27E8-FD70-5F4A-9691-8CB39737F5E4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10" name="Suorakulmio 9"/>
          <p:cNvSpPr/>
          <p:nvPr/>
        </p:nvSpPr>
        <p:spPr>
          <a:xfrm>
            <a:off x="0" y="6476198"/>
            <a:ext cx="9143999" cy="381802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Suorakulmio 10"/>
          <p:cNvSpPr/>
          <p:nvPr/>
        </p:nvSpPr>
        <p:spPr>
          <a:xfrm>
            <a:off x="0" y="0"/>
            <a:ext cx="9143999" cy="209925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5" name="Kuva 14" descr="logo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4986" y="5825432"/>
            <a:ext cx="1567075" cy="484477"/>
          </a:xfrm>
          <a:prstGeom prst="rect">
            <a:avLst/>
          </a:prstGeom>
        </p:spPr>
      </p:pic>
      <p:sp>
        <p:nvSpPr>
          <p:cNvPr id="16" name="Suorakulmio 15"/>
          <p:cNvSpPr/>
          <p:nvPr userDrawn="1"/>
        </p:nvSpPr>
        <p:spPr>
          <a:xfrm>
            <a:off x="0" y="6476198"/>
            <a:ext cx="9143999" cy="381802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Suorakulmio 16"/>
          <p:cNvSpPr/>
          <p:nvPr userDrawn="1"/>
        </p:nvSpPr>
        <p:spPr>
          <a:xfrm>
            <a:off x="0" y="0"/>
            <a:ext cx="9143999" cy="209925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2" name="Kuva 21" descr="logo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4986" y="5825432"/>
            <a:ext cx="1567075" cy="484477"/>
          </a:xfrm>
          <a:prstGeom prst="rect">
            <a:avLst/>
          </a:prstGeom>
        </p:spPr>
      </p:pic>
      <p:pic>
        <p:nvPicPr>
          <p:cNvPr id="18" name="Picture 17" descr="kolomio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10800000">
            <a:off x="7239600" y="6472800"/>
            <a:ext cx="228972" cy="1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62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/>
        </p:nvSpPr>
        <p:spPr>
          <a:xfrm>
            <a:off x="0" y="6476198"/>
            <a:ext cx="9143999" cy="381802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Suorakulmio 7"/>
          <p:cNvSpPr/>
          <p:nvPr/>
        </p:nvSpPr>
        <p:spPr>
          <a:xfrm>
            <a:off x="0" y="0"/>
            <a:ext cx="9143999" cy="209925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Suorakulmio 17"/>
          <p:cNvSpPr/>
          <p:nvPr/>
        </p:nvSpPr>
        <p:spPr>
          <a:xfrm rot="2700000">
            <a:off x="7137767" y="6080621"/>
            <a:ext cx="434273" cy="43427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>
          <a:xfrm>
            <a:off x="835020" y="6493045"/>
            <a:ext cx="1012147" cy="365125"/>
          </a:xfrm>
        </p:spPr>
        <p:txBody>
          <a:bodyPr/>
          <a:lstStyle>
            <a:lvl1pPr>
              <a:defRPr sz="1000">
                <a:solidFill>
                  <a:srgbClr val="00857D"/>
                </a:solidFill>
                <a:latin typeface="Arial"/>
                <a:cs typeface="Arial"/>
              </a:defRPr>
            </a:lvl1pPr>
          </a:lstStyle>
          <a:p>
            <a:fld id="{3F145B96-5A6E-6B4C-ACCC-788EF9247BEA}" type="datetime1">
              <a:rPr lang="fi-FI"/>
              <a:pPr/>
              <a:t>23.11.2015</a:t>
            </a:fld>
            <a:endParaRPr lang="fi-FI"/>
          </a:p>
        </p:txBody>
      </p:sp>
      <p:sp>
        <p:nvSpPr>
          <p:cNvPr id="32" name="Dian numeron paikkamerkki 31"/>
          <p:cNvSpPr>
            <a:spLocks noGrp="1"/>
          </p:cNvSpPr>
          <p:nvPr>
            <p:ph type="sldNum" sz="quarter" idx="12"/>
          </p:nvPr>
        </p:nvSpPr>
        <p:spPr>
          <a:xfrm>
            <a:off x="8196802" y="6493045"/>
            <a:ext cx="745641" cy="365125"/>
          </a:xfrm>
        </p:spPr>
        <p:txBody>
          <a:bodyPr/>
          <a:lstStyle>
            <a:lvl1pPr>
              <a:defRPr sz="1000">
                <a:solidFill>
                  <a:srgbClr val="00857D"/>
                </a:solidFill>
                <a:latin typeface="Arial"/>
                <a:cs typeface="Arial"/>
              </a:defRPr>
            </a:lvl1pPr>
          </a:lstStyle>
          <a:p>
            <a:fld id="{29AF27E8-FD70-5F4A-9691-8CB39737F5E4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10" name="Suorakulmio 9"/>
          <p:cNvSpPr/>
          <p:nvPr/>
        </p:nvSpPr>
        <p:spPr>
          <a:xfrm>
            <a:off x="0" y="6476198"/>
            <a:ext cx="9143999" cy="381802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Suorakulmio 10"/>
          <p:cNvSpPr/>
          <p:nvPr/>
        </p:nvSpPr>
        <p:spPr>
          <a:xfrm>
            <a:off x="0" y="0"/>
            <a:ext cx="9143999" cy="209925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Suorakulmio 11"/>
          <p:cNvSpPr/>
          <p:nvPr userDrawn="1"/>
        </p:nvSpPr>
        <p:spPr>
          <a:xfrm>
            <a:off x="0" y="6476198"/>
            <a:ext cx="9143999" cy="381802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Suorakulmio 12"/>
          <p:cNvSpPr/>
          <p:nvPr userDrawn="1"/>
        </p:nvSpPr>
        <p:spPr>
          <a:xfrm>
            <a:off x="0" y="0"/>
            <a:ext cx="9143999" cy="209925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787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imeinen 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Kuva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56815" y="0"/>
            <a:ext cx="7187184" cy="3081909"/>
          </a:xfrm>
          <a:prstGeom prst="rect">
            <a:avLst/>
          </a:prstGeom>
        </p:spPr>
      </p:pic>
      <p:sp>
        <p:nvSpPr>
          <p:cNvPr id="8" name="Suorakulmio 7"/>
          <p:cNvSpPr/>
          <p:nvPr/>
        </p:nvSpPr>
        <p:spPr>
          <a:xfrm>
            <a:off x="0" y="3068960"/>
            <a:ext cx="9143999" cy="2601328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0" name="Kuva 9" descr="logo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7045" y="6054159"/>
            <a:ext cx="1567075" cy="484477"/>
          </a:xfrm>
          <a:prstGeom prst="rect">
            <a:avLst/>
          </a:prstGeom>
        </p:spPr>
      </p:pic>
      <p:sp>
        <p:nvSpPr>
          <p:cNvPr id="3" name="Tekstiruutu 2"/>
          <p:cNvSpPr txBox="1"/>
          <p:nvPr/>
        </p:nvSpPr>
        <p:spPr>
          <a:xfrm>
            <a:off x="10411303" y="-7347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/>
          </a:p>
        </p:txBody>
      </p:sp>
      <p:sp>
        <p:nvSpPr>
          <p:cNvPr id="13" name="Suorakulmio 12"/>
          <p:cNvSpPr/>
          <p:nvPr/>
        </p:nvSpPr>
        <p:spPr>
          <a:xfrm>
            <a:off x="0" y="3068960"/>
            <a:ext cx="9143999" cy="2601328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5" name="Kuva 14" descr="logo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7045" y="6054159"/>
            <a:ext cx="1567075" cy="484477"/>
          </a:xfrm>
          <a:prstGeom prst="rect">
            <a:avLst/>
          </a:prstGeom>
        </p:spPr>
      </p:pic>
      <p:sp>
        <p:nvSpPr>
          <p:cNvPr id="16" name="Tekstiruutu 15"/>
          <p:cNvSpPr txBox="1"/>
          <p:nvPr/>
        </p:nvSpPr>
        <p:spPr>
          <a:xfrm>
            <a:off x="10411303" y="-7347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361105" y="3369302"/>
            <a:ext cx="7289006" cy="1938992"/>
          </a:xfrm>
        </p:spPr>
        <p:txBody>
          <a:bodyPr wrap="square" anchor="t" anchorCtr="0">
            <a:spAutoFit/>
          </a:bodyPr>
          <a:lstStyle>
            <a:lvl1pPr algn="l">
              <a:lnSpc>
                <a:spcPts val="7200"/>
              </a:lnSpc>
              <a:defRPr sz="6000" b="1" i="0">
                <a:solidFill>
                  <a:srgbClr val="00857D"/>
                </a:solidFill>
                <a:latin typeface="Arial"/>
                <a:cs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8" name="Suorakulmio 17"/>
          <p:cNvSpPr/>
          <p:nvPr userDrawn="1"/>
        </p:nvSpPr>
        <p:spPr>
          <a:xfrm>
            <a:off x="0" y="3068960"/>
            <a:ext cx="9143999" cy="2601328"/>
          </a:xfrm>
          <a:prstGeom prst="rect">
            <a:avLst/>
          </a:prstGeom>
          <a:solidFill>
            <a:srgbClr val="90C4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0" name="Kuva 19" descr="logo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7045" y="6054159"/>
            <a:ext cx="1567075" cy="484477"/>
          </a:xfrm>
          <a:prstGeom prst="rect">
            <a:avLst/>
          </a:prstGeom>
        </p:spPr>
      </p:pic>
      <p:sp>
        <p:nvSpPr>
          <p:cNvPr id="21" name="Tekstiruutu 20"/>
          <p:cNvSpPr txBox="1"/>
          <p:nvPr userDrawn="1"/>
        </p:nvSpPr>
        <p:spPr>
          <a:xfrm>
            <a:off x="10411303" y="-7347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/>
          </a:p>
        </p:txBody>
      </p:sp>
      <p:pic>
        <p:nvPicPr>
          <p:cNvPr id="22" name="Picture 21" descr="kolomio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55200" y="5562000"/>
            <a:ext cx="228972" cy="1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598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38DB6-8F2E-F348-95D1-4F6206326AB2}" type="datetime1">
              <a:rPr lang="fi-FI"/>
              <a:pPr/>
              <a:t>23.11.2015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F27E8-FD70-5F4A-9691-8CB39737F5E4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2781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8" r:id="rId4"/>
    <p:sldLayoutId id="2147483675" r:id="rId5"/>
    <p:sldLayoutId id="2147483676" r:id="rId6"/>
    <p:sldLayoutId id="2147483677" r:id="rId7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1105" y="3369302"/>
            <a:ext cx="7402442" cy="2400657"/>
          </a:xfrm>
        </p:spPr>
        <p:txBody>
          <a:bodyPr/>
          <a:lstStyle/>
          <a:p>
            <a:r>
              <a:rPr lang="fi-FI" dirty="0"/>
              <a:t>Poliisin lupastrategia ja aselain muutokset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sz="1800" dirty="0"/>
              <a:t>Sisäisen </a:t>
            </a:r>
            <a:r>
              <a:rPr lang="fi-FI" sz="1800" dirty="0" err="1"/>
              <a:t>PO/Poha</a:t>
            </a:r>
            <a:r>
              <a:rPr lang="fi-FI" sz="1800" dirty="0"/>
              <a:t> työryhmän muutosehdotusrunko 18.11.2015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Päämuutoskohteet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400" dirty="0"/>
              <a:t>4) </a:t>
            </a:r>
            <a:r>
              <a:rPr lang="fi-FI" sz="2400" b="1" dirty="0"/>
              <a:t>Prosessiteknisiä </a:t>
            </a:r>
            <a:r>
              <a:rPr lang="fi-FI" sz="2400" b="1" dirty="0" smtClean="0"/>
              <a:t>muutoksia</a:t>
            </a:r>
          </a:p>
          <a:p>
            <a:endParaRPr lang="fi-FI" sz="2400" b="1" dirty="0"/>
          </a:p>
          <a:p>
            <a:r>
              <a:rPr lang="fi-FI" sz="2400" dirty="0"/>
              <a:t>Uutena sähköinen prosessi (kaavio</a:t>
            </a:r>
            <a:r>
              <a:rPr lang="fi-FI" sz="2400" dirty="0" smtClean="0"/>
              <a:t>)</a:t>
            </a:r>
          </a:p>
          <a:p>
            <a:endParaRPr lang="fi-FI" sz="2400" dirty="0"/>
          </a:p>
          <a:p>
            <a:r>
              <a:rPr lang="fi-FI" sz="2400" dirty="0"/>
              <a:t>Rinnalla myös käyntiasiointiprosessi </a:t>
            </a:r>
            <a:endParaRPr lang="fi-FI" sz="2400" dirty="0" smtClean="0"/>
          </a:p>
          <a:p>
            <a:endParaRPr lang="fi-FI" sz="2400" dirty="0"/>
          </a:p>
          <a:p>
            <a:r>
              <a:rPr lang="fi-FI" sz="2400" dirty="0"/>
              <a:t>Ase-elinkeinonharjoittajille lisäroolia (kaavio</a:t>
            </a:r>
            <a:r>
              <a:rPr lang="fi-FI" sz="2400" dirty="0" smtClean="0"/>
              <a:t>)</a:t>
            </a:r>
          </a:p>
          <a:p>
            <a:endParaRPr lang="fi-FI" sz="2400" dirty="0"/>
          </a:p>
          <a:p>
            <a:r>
              <a:rPr lang="fi-FI" sz="2400" dirty="0"/>
              <a:t>Aseen esittämisestä luopuminen. (Jäljelle ehkä vain yksityisten välinen kauppa/aseet, joiden edellinen omistajanvaihdos tapahtunut ennen vuotta 1998)</a:t>
            </a:r>
          </a:p>
          <a:p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5042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Päämuutoskohteet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Soveltuvuustestauksen korvaaminen kehittyneellä valvonnalla. Poliisin omien (YJT/tutkinta) sekä muiden viranomaisten tietojärjestelmien käyttö, tiedon ajantasainen analysointi ja hyödyntäminen</a:t>
            </a:r>
            <a:r>
              <a:rPr lang="fi-FI" sz="2400" dirty="0" smtClean="0"/>
              <a:t>.</a:t>
            </a:r>
          </a:p>
          <a:p>
            <a:endParaRPr lang="en-US" sz="2400" dirty="0"/>
          </a:p>
          <a:p>
            <a:r>
              <a:rPr lang="fi-FI" sz="2400" dirty="0"/>
              <a:t>Lupakortti joko sähköinen tai paperinen/muovinen (fyysisen luvan toimitus postitse</a:t>
            </a:r>
            <a:r>
              <a:rPr lang="fi-FI" sz="2400" dirty="0" smtClean="0"/>
              <a:t>)</a:t>
            </a:r>
          </a:p>
          <a:p>
            <a:endParaRPr lang="fi-FI" sz="2400" dirty="0"/>
          </a:p>
          <a:p>
            <a:r>
              <a:rPr lang="fi-FI" sz="2400" dirty="0"/>
              <a:t>Hankkimisluvan aika pidemmäksi kuin 6 kk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1339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Päämuutoskohteet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Rikkoutuneen tai kuluneen aseen vaihtaminen helpommaksi </a:t>
            </a:r>
            <a:endParaRPr lang="fi-FI" sz="2400" dirty="0" smtClean="0"/>
          </a:p>
          <a:p>
            <a:endParaRPr lang="fi-FI" sz="2400" dirty="0"/>
          </a:p>
          <a:p>
            <a:r>
              <a:rPr lang="fi-FI" sz="2400" dirty="0"/>
              <a:t>Peruuttamismenettelyä ja sen vireillepanoa tarkastellaan säädöshankkeessa ja tehdään tarvittaessa muutosehdotus. </a:t>
            </a:r>
            <a:endParaRPr lang="fi-FI" sz="2400" dirty="0" smtClean="0"/>
          </a:p>
          <a:p>
            <a:pPr marL="400050" lvl="1" indent="0">
              <a:buNone/>
            </a:pPr>
            <a:r>
              <a:rPr lang="fi-FI" sz="2400" dirty="0" smtClean="0"/>
              <a:t>(</a:t>
            </a:r>
            <a:r>
              <a:rPr lang="fi-FI" sz="2400" dirty="0"/>
              <a:t>EAO </a:t>
            </a:r>
            <a:r>
              <a:rPr lang="fi-FI" sz="2400" dirty="0" smtClean="0"/>
              <a:t>3021/4/14 Aselaissa </a:t>
            </a:r>
            <a:r>
              <a:rPr lang="fi-FI" sz="2400" dirty="0"/>
              <a:t>ei säädetty millä perusteella </a:t>
            </a:r>
            <a:r>
              <a:rPr lang="fi-FI" sz="2400" dirty="0" smtClean="0"/>
              <a:t>  peruuttamismenettely </a:t>
            </a:r>
            <a:r>
              <a:rPr lang="fi-FI" sz="2400" dirty="0"/>
              <a:t>voidaan laittaa vireille</a:t>
            </a:r>
            <a:r>
              <a:rPr lang="fi-FI" sz="2400" dirty="0" smtClean="0"/>
              <a:t>)</a:t>
            </a:r>
          </a:p>
          <a:p>
            <a:pPr marL="0" indent="0">
              <a:buNone/>
            </a:pPr>
            <a:endParaRPr lang="fi-FI" sz="2400" dirty="0"/>
          </a:p>
          <a:p>
            <a:r>
              <a:rPr lang="fi-FI" sz="2400" dirty="0"/>
              <a:t>Aseen elinkaaren hallinta (rekisteröinti heti aseen valmistuttua/maahan saavuttua)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3927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Miten käytännössä?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Painotus ensimmäisen luvan hakijoihin ja valvontaan. </a:t>
            </a:r>
            <a:endParaRPr lang="fi-FI" sz="2400" dirty="0" smtClean="0"/>
          </a:p>
          <a:p>
            <a:endParaRPr lang="fi-FI" sz="2400" dirty="0"/>
          </a:p>
          <a:p>
            <a:r>
              <a:rPr lang="fi-FI" sz="2400" dirty="0"/>
              <a:t>Perusprosessi tehty ns. tavanomaisen hakijan pohjalta, joka hyödyntää sähköistä asiointia</a:t>
            </a:r>
            <a:r>
              <a:rPr lang="fi-FI" sz="2400" dirty="0" smtClean="0"/>
              <a:t>.</a:t>
            </a:r>
          </a:p>
          <a:p>
            <a:endParaRPr lang="fi-FI" sz="2400" dirty="0"/>
          </a:p>
          <a:p>
            <a:r>
              <a:rPr lang="fi-FI" sz="2400" dirty="0"/>
              <a:t>Jos ongelmia/muutoksia olosuhteissa, haastatteluun/aseen esittämiseen on aina mahdollisuus kutsua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0788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Miten käytännössä?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Malli mahdollistaisi isojen ongelmattomien massojen (esim. nuhteeton perusmetsästäjä) toimivan prosessin aseturvallisuutta vaarantamatta. </a:t>
            </a:r>
            <a:endParaRPr lang="fi-FI" sz="2400" dirty="0" smtClean="0"/>
          </a:p>
          <a:p>
            <a:endParaRPr lang="fi-FI" sz="2400" dirty="0"/>
          </a:p>
          <a:p>
            <a:r>
              <a:rPr lang="fi-FI" sz="2400" dirty="0"/>
              <a:t>Prosessia voidaan keventää mikäli hyväksyttävässä käyttötarkoituksessa, aseen soveltuvuudessa käyttötarkoitukseen, asiakkaan terveydentilassa tai muissa olosuhteissa ei ole tapahtunut muutoksia.</a:t>
            </a:r>
            <a:endParaRPr lang="en-US" sz="240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9030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Miten käytännössä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 err="1"/>
              <a:t>Huom</a:t>
            </a:r>
            <a:r>
              <a:rPr lang="fi-FI" sz="2400" dirty="0"/>
              <a:t>: Aineelliset edellytykset eivät muutu, harkinta ja käyttötarkoitussidonnaisuus kuten ennenkin, vaikka sähköinen prosessi </a:t>
            </a:r>
            <a:r>
              <a:rPr lang="fi-FI" sz="2400" dirty="0" smtClean="0"/>
              <a:t>mahdollinen.</a:t>
            </a:r>
          </a:p>
          <a:p>
            <a:endParaRPr lang="fi-FI" sz="2400" dirty="0"/>
          </a:p>
          <a:p>
            <a:r>
              <a:rPr lang="fi-FI" sz="2400" dirty="0"/>
              <a:t>Aseen tulee edelleen soveltua </a:t>
            </a:r>
            <a:r>
              <a:rPr lang="fi-FI" sz="2400" u="sng" dirty="0"/>
              <a:t>hyvin</a:t>
            </a:r>
            <a:r>
              <a:rPr lang="fi-FI" sz="2400" dirty="0"/>
              <a:t> aiottuun käyttötarkoitukseen. Aselupien saaminen ei helpotu</a:t>
            </a:r>
            <a:r>
              <a:rPr lang="fi-FI" sz="2400" dirty="0" smtClean="0"/>
              <a:t>!</a:t>
            </a:r>
          </a:p>
          <a:p>
            <a:endParaRPr lang="en-US" sz="2400" dirty="0"/>
          </a:p>
          <a:p>
            <a:r>
              <a:rPr lang="fi-FI" sz="2400" dirty="0"/>
              <a:t>Lupaprosessi koostuu osamoduuleista, joita otetaan mukaan prosessiin tarpeen mukaan.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9336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Käyntiasioinnin määrä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Esimerkit perustapauksista sähköistä asiointia maksimaalisesti hyödyntäen</a:t>
            </a:r>
            <a:r>
              <a:rPr lang="fi-FI" sz="2400" dirty="0" smtClean="0"/>
              <a:t>!</a:t>
            </a:r>
          </a:p>
          <a:p>
            <a:endParaRPr lang="fi-FI" sz="2400" dirty="0"/>
          </a:p>
          <a:p>
            <a:r>
              <a:rPr lang="fi-FI" sz="2400" dirty="0"/>
              <a:t>Ensimmäisen luvan hakija = Haastattelu ja mahdollinen aseen esitys, jos ostaa yksityiseltä (ase ennen 1998). Pakollisia käyntejä min 1, </a:t>
            </a:r>
            <a:r>
              <a:rPr lang="fi-FI" sz="2400" dirty="0" err="1"/>
              <a:t>max</a:t>
            </a:r>
            <a:r>
              <a:rPr lang="fi-FI" sz="2400" dirty="0"/>
              <a:t> </a:t>
            </a:r>
            <a:r>
              <a:rPr lang="fi-FI" sz="2400" dirty="0" smtClean="0"/>
              <a:t>2</a:t>
            </a:r>
          </a:p>
          <a:p>
            <a:endParaRPr lang="fi-FI" sz="2400" dirty="0"/>
          </a:p>
          <a:p>
            <a:r>
              <a:rPr lang="fi-FI" sz="2400" dirty="0"/>
              <a:t>Seuraava lupa = Sähköinen prosessi + mahdollinen aseen esitys, jos ostaa yksityiseltä. Pakollisia käyntejä min 0, </a:t>
            </a:r>
            <a:r>
              <a:rPr lang="fi-FI" sz="2400" dirty="0" err="1"/>
              <a:t>max</a:t>
            </a:r>
            <a:r>
              <a:rPr lang="fi-FI" sz="2400" dirty="0"/>
              <a:t> 1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6735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Käyntiasioinnin määrä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Ase rikki ja vaihto samanlaiseen/sama käyttötarkoitus, ei enää käyttötarkoitusharkintaa. Pakollisia käyntejä min 0, </a:t>
            </a:r>
            <a:r>
              <a:rPr lang="fi-FI" sz="2400" dirty="0" err="1"/>
              <a:t>max</a:t>
            </a:r>
            <a:r>
              <a:rPr lang="fi-FI" sz="2400" dirty="0"/>
              <a:t> </a:t>
            </a:r>
            <a:r>
              <a:rPr lang="fi-FI" sz="2400" dirty="0" smtClean="0"/>
              <a:t>1.</a:t>
            </a:r>
          </a:p>
          <a:p>
            <a:endParaRPr lang="fi-FI" sz="2400" dirty="0"/>
          </a:p>
          <a:p>
            <a:r>
              <a:rPr lang="fi-FI" sz="2400" dirty="0" err="1"/>
              <a:t>Huom</a:t>
            </a:r>
            <a:r>
              <a:rPr lang="fi-FI" sz="2400" dirty="0"/>
              <a:t>: Nämä käyntiasiointeja. Harkinta/aineelliset edellytykset kuten ennen</a:t>
            </a:r>
            <a:r>
              <a:rPr lang="fi-FI" sz="2400" dirty="0" smtClean="0"/>
              <a:t>.</a:t>
            </a:r>
          </a:p>
          <a:p>
            <a:endParaRPr lang="fi-FI" sz="2400" dirty="0"/>
          </a:p>
          <a:p>
            <a:r>
              <a:rPr lang="fi-FI" sz="2400" dirty="0"/>
              <a:t>Aseen esittäminen yksityisten kaupassa: poliisilaitos, asekauppa tai ehkä myös sähköinen prosessi (sähköinen selvityksessä)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6924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Moduuliajattelu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400" b="1" dirty="0"/>
              <a:t>Moduulit:</a:t>
            </a:r>
            <a:endParaRPr lang="en-US" sz="2400" dirty="0"/>
          </a:p>
          <a:p>
            <a:r>
              <a:rPr lang="fi-FI" sz="2400" dirty="0"/>
              <a:t>HAASTATTELU (käynti poliisiasemalla)</a:t>
            </a:r>
            <a:endParaRPr lang="en-US" sz="2400" dirty="0"/>
          </a:p>
          <a:p>
            <a:r>
              <a:rPr lang="fi-FI" sz="2400" dirty="0"/>
              <a:t>LÄÄKÄRIN TEKEMÄ ARVIOINTI TERVEYDENTILASTA (käynti lääkärillä)</a:t>
            </a:r>
            <a:endParaRPr lang="en-US" sz="2400" dirty="0"/>
          </a:p>
          <a:p>
            <a:r>
              <a:rPr lang="fi-FI" sz="2400" dirty="0"/>
              <a:t>KÄYTTÄYTYMISEN JA TERVEYDENTILAN ARVIOINTI (rekistereistä, lausunnoista, tarvittaessa haastattelussa)</a:t>
            </a:r>
            <a:endParaRPr lang="en-US" sz="2400" dirty="0"/>
          </a:p>
          <a:p>
            <a:r>
              <a:rPr lang="fi-FI" sz="2400" dirty="0"/>
              <a:t>ASEEN KÄYTTÖTARKOITUKSEEN SOVELTUMISEN ARVIOINTI (asiakkaan hakemuksen perusteella, metsästettävä riista, harrastettavat ammunnan lajit, keräilysuunnitelma tms.)</a:t>
            </a:r>
            <a:endParaRPr lang="en-US" sz="240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8747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Moduuliajattelu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>
                <a:solidFill>
                  <a:prstClr val="black"/>
                </a:solidFill>
              </a:rPr>
              <a:t>HYVÄKSYTTÄVÄN KÄYTTÖTARKOITUKSEN ARVIOINTI  (hakemuksen perusteella, esitetty metsästyskortti, harrastuneisuuden osoittaminen, ampuma-asekouluttajan lausunnot, muu todistelu tms.)</a:t>
            </a:r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fi-FI" dirty="0">
                <a:solidFill>
                  <a:prstClr val="black"/>
                </a:solidFill>
              </a:rPr>
              <a:t>MUU OSAAMISEN/PÄTEVYYDEN OSOITTAMINEN (kurssit, lausunnot, todistukset…)</a:t>
            </a:r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fi-FI" dirty="0">
                <a:solidFill>
                  <a:prstClr val="black"/>
                </a:solidFill>
              </a:rPr>
              <a:t>ASEEN ESITTÄMINEN (tarvittaessa, </a:t>
            </a:r>
            <a:r>
              <a:rPr lang="fi-FI" dirty="0"/>
              <a:t>käynti poliisilaitoksella, asekauppa tai mahd. sähköinen) </a:t>
            </a:r>
            <a:endParaRPr lang="en-US" dirty="0"/>
          </a:p>
          <a:p>
            <a:pPr lvl="0"/>
            <a:r>
              <a:rPr lang="fi-FI" dirty="0">
                <a:solidFill>
                  <a:prstClr val="black"/>
                </a:solidFill>
              </a:rPr>
              <a:t>PERUUTUSHARKINTA (soveltuvuuden ja käyttäytymisen arviointi)</a:t>
            </a:r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fi-FI" dirty="0">
                <a:solidFill>
                  <a:prstClr val="black"/>
                </a:solidFill>
              </a:rPr>
              <a:t>POLIISIN HALTUUN LUOVUTETTAVAT ASEET, KUOLINPESÄT TAI LUVAN PERUUTUKSET (käynti poliisilaitoksella tai sopimisen muusta aseiden kuljetustavasta)</a:t>
            </a: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1240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Uudistamistoimet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>
                <a:solidFill>
                  <a:prstClr val="black"/>
                </a:solidFill>
              </a:rPr>
              <a:t>SM:n ja Poliisihallituksen yhdessä vuonna 2010 valmisteleman Poliisin lupastrategian mukaisesti kaikkiin lupalajeihin tehdään samat kehittämistoimet: </a:t>
            </a:r>
            <a:endParaRPr lang="fi-FI" sz="2400" dirty="0" smtClean="0">
              <a:solidFill>
                <a:prstClr val="black"/>
              </a:solidFill>
            </a:endParaRPr>
          </a:p>
          <a:p>
            <a:endParaRPr lang="fi-FI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fi-FI" sz="2400" dirty="0">
                <a:solidFill>
                  <a:prstClr val="black"/>
                </a:solidFill>
              </a:rPr>
              <a:t>    - menettelyjen selkiyttäminen,</a:t>
            </a:r>
          </a:p>
          <a:p>
            <a:pPr marL="0" indent="0">
              <a:buNone/>
            </a:pPr>
            <a:r>
              <a:rPr lang="fi-FI" sz="2400" dirty="0">
                <a:solidFill>
                  <a:prstClr val="black"/>
                </a:solidFill>
              </a:rPr>
              <a:t>    - sähköinen asiointi,</a:t>
            </a:r>
          </a:p>
          <a:p>
            <a:pPr marL="0" indent="0">
              <a:buNone/>
            </a:pPr>
            <a:r>
              <a:rPr lang="fi-FI" sz="2400" dirty="0">
                <a:solidFill>
                  <a:prstClr val="black"/>
                </a:solidFill>
              </a:rPr>
              <a:t>    - kotipaikkasidonnaisuudesta luopuminen ja </a:t>
            </a:r>
          </a:p>
          <a:p>
            <a:pPr marL="0" indent="0">
              <a:buNone/>
            </a:pPr>
            <a:r>
              <a:rPr lang="fi-FI" sz="2400" dirty="0">
                <a:solidFill>
                  <a:prstClr val="black"/>
                </a:solidFill>
              </a:rPr>
              <a:t>    - käyntiasioinnin vähentäminen. 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2</a:t>
            </a:fld>
            <a:endParaRPr lang="fi-FI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Esimerkkitapaukset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400" b="1" dirty="0"/>
              <a:t>1. Matti Metsästäjä</a:t>
            </a:r>
            <a:endParaRPr lang="en-US" sz="2400" dirty="0"/>
          </a:p>
          <a:p>
            <a:r>
              <a:rPr lang="fi-FI" sz="2400" dirty="0"/>
              <a:t>Matilla on jo haulikko jänisjahtia varten. Nyt aloittamassa vesilinnustusta ja haluaa hankkia muovitukkisen pumppuhaulikon, joka kestää paremmin suolavettä.</a:t>
            </a:r>
            <a:endParaRPr lang="en-US" sz="2400" dirty="0"/>
          </a:p>
          <a:p>
            <a:r>
              <a:rPr lang="fi-FI" sz="2400" dirty="0"/>
              <a:t>KÄYTTÄYTYMISEN JA TERVEYDENTILAN ARVIOINTI; HYVÄKSYTTÄVÄN KÄYTTÖTARKOITUKSEN ARVIOINTI;</a:t>
            </a:r>
            <a:r>
              <a:rPr lang="fi-FI" sz="2400" dirty="0">
                <a:solidFill>
                  <a:srgbClr val="FF0000"/>
                </a:solidFill>
              </a:rPr>
              <a:t> </a:t>
            </a:r>
            <a:r>
              <a:rPr lang="fi-FI" sz="2400" dirty="0"/>
              <a:t>ASEEN KÄYTTÖTARKOITUKSEEN SOVELTUMISEN ARVIOINTI; (ASEEN ESITTÄMINEN). </a:t>
            </a:r>
          </a:p>
          <a:p>
            <a:r>
              <a:rPr lang="fi-FI" sz="2400" dirty="0"/>
              <a:t>Vaadittava käyntikertojen määrä poliisilaitoksella: </a:t>
            </a:r>
            <a:endParaRPr lang="fi-FI" sz="2400" dirty="0" smtClean="0"/>
          </a:p>
          <a:p>
            <a:pPr marL="0" indent="0">
              <a:buNone/>
            </a:pPr>
            <a:r>
              <a:rPr lang="fi-FI" sz="2400" dirty="0" smtClean="0"/>
              <a:t>     0 - 1</a:t>
            </a:r>
            <a:endParaRPr lang="en-US" sz="240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6327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Esimerkkitapaukset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400" b="1" dirty="0"/>
              <a:t>2. Ulla </a:t>
            </a:r>
            <a:r>
              <a:rPr lang="fi-FI" sz="2400" b="1" dirty="0" err="1"/>
              <a:t>Uusi-Harrastaja</a:t>
            </a:r>
            <a:endParaRPr lang="en-US" sz="2400" dirty="0"/>
          </a:p>
          <a:p>
            <a:r>
              <a:rPr lang="fi-FI" sz="2400" dirty="0"/>
              <a:t>Ulla suorittanut metsästäjäntutkinnon ja haluaa hankkia kiväärin.</a:t>
            </a:r>
            <a:endParaRPr lang="en-US" sz="2400" dirty="0"/>
          </a:p>
          <a:p>
            <a:r>
              <a:rPr lang="fi-FI" sz="2400" dirty="0"/>
              <a:t>HAASTATTELU; KÄYTTÄYTYMISEN JA TERVEYDENTILAN ARVIOINTI; ASEEN KÄYTTÖTARKOITUKSEEN SOVELTUMISEN ARVIOINTI; HYVÄKSYTTÄVÄN KÄYTTÖTARKOITUKSEN ARVIOINTI; (ASEEN ESITTÄMINEN) </a:t>
            </a:r>
          </a:p>
          <a:p>
            <a:r>
              <a:rPr lang="fi-FI" sz="2400" dirty="0"/>
              <a:t>Vaadittava käyntikertojen määrä poliisilaitoksella: </a:t>
            </a:r>
            <a:endParaRPr lang="fi-FI" sz="2400" dirty="0" smtClean="0"/>
          </a:p>
          <a:p>
            <a:pPr marL="0" indent="0">
              <a:buNone/>
            </a:pPr>
            <a:r>
              <a:rPr lang="fi-FI" sz="2400" dirty="0"/>
              <a:t> </a:t>
            </a:r>
            <a:r>
              <a:rPr lang="fi-FI" sz="2400" dirty="0" smtClean="0"/>
              <a:t>   </a:t>
            </a:r>
            <a:r>
              <a:rPr lang="fi-FI" sz="2400" dirty="0" smtClean="0"/>
              <a:t>1 </a:t>
            </a:r>
            <a:r>
              <a:rPr lang="fi-FI" sz="2400" dirty="0"/>
              <a:t>- 2</a:t>
            </a:r>
            <a:endParaRPr lang="en-US" sz="2400" dirty="0"/>
          </a:p>
          <a:p>
            <a:endParaRPr lang="en-US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7884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1557" y="611159"/>
            <a:ext cx="7435245" cy="511059"/>
          </a:xfrm>
        </p:spPr>
        <p:txBody>
          <a:bodyPr>
            <a:normAutofit/>
          </a:bodyPr>
          <a:lstStyle/>
          <a:p>
            <a:r>
              <a:rPr lang="fi-FI" sz="3200" dirty="0"/>
              <a:t>Esimerkkitapaukset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19944" y="1122218"/>
            <a:ext cx="7565773" cy="4876799"/>
          </a:xfrm>
        </p:spPr>
        <p:txBody>
          <a:bodyPr/>
          <a:lstStyle/>
          <a:p>
            <a:pPr marL="0" lvl="0" indent="0" defTabSz="914400">
              <a:lnSpc>
                <a:spcPct val="100000"/>
              </a:lnSpc>
              <a:spcBef>
                <a:spcPct val="20000"/>
              </a:spcBef>
              <a:buClrTx/>
              <a:buNone/>
            </a:pPr>
            <a:r>
              <a:rPr lang="fi-FI" sz="2400" b="1" dirty="0">
                <a:solidFill>
                  <a:prstClr val="black"/>
                </a:solidFill>
                <a:latin typeface="+mn-lt"/>
              </a:rPr>
              <a:t>3. Reijo Reserviläinen</a:t>
            </a:r>
            <a:endParaRPr lang="en-US" sz="2400" dirty="0">
              <a:solidFill>
                <a:prstClr val="black"/>
              </a:solidFill>
              <a:latin typeface="+mn-lt"/>
            </a:endParaRPr>
          </a:p>
          <a:p>
            <a:pPr lvl="0" defTabSz="914400">
              <a:lnSpc>
                <a:spcPct val="100000"/>
              </a:lnSpc>
              <a:spcBef>
                <a:spcPct val="20000"/>
              </a:spcBef>
              <a:buClrTx/>
              <a:buFont typeface="Arial" panose="020B0604020202020204" pitchFamily="34" charset="0"/>
              <a:buChar char="•"/>
            </a:pPr>
            <a:r>
              <a:rPr lang="fi-FI" sz="2200" dirty="0">
                <a:solidFill>
                  <a:prstClr val="black"/>
                </a:solidFill>
              </a:rPr>
              <a:t>Reijo on metsästävä reserviläinen, jolla on metsästysaseita. Nyt haluaa hankkia </a:t>
            </a:r>
            <a:r>
              <a:rPr lang="fi-FI" sz="2200" dirty="0" err="1">
                <a:solidFill>
                  <a:prstClr val="black"/>
                </a:solidFill>
              </a:rPr>
              <a:t>itselataavaa</a:t>
            </a:r>
            <a:r>
              <a:rPr lang="fi-FI" sz="2200" dirty="0">
                <a:solidFill>
                  <a:prstClr val="black"/>
                </a:solidFill>
              </a:rPr>
              <a:t> kertatulta ampuvan kiväärin </a:t>
            </a:r>
            <a:r>
              <a:rPr lang="fi-FI" sz="2200" dirty="0" err="1">
                <a:solidFill>
                  <a:prstClr val="black"/>
                </a:solidFill>
              </a:rPr>
              <a:t>SRA-harjoittelua</a:t>
            </a:r>
            <a:r>
              <a:rPr lang="fi-FI" sz="2200" dirty="0">
                <a:solidFill>
                  <a:prstClr val="black"/>
                </a:solidFill>
              </a:rPr>
              <a:t> ja -kilpailua varten.</a:t>
            </a:r>
            <a:endParaRPr lang="en-US" sz="2200" dirty="0">
              <a:solidFill>
                <a:prstClr val="black"/>
              </a:solidFill>
            </a:endParaRPr>
          </a:p>
          <a:p>
            <a:r>
              <a:rPr lang="fi-FI" sz="2200" dirty="0"/>
              <a:t>(Asedirektiivin mahdollisia vaikutuksia ei vielä huomioitu)</a:t>
            </a:r>
          </a:p>
          <a:p>
            <a:pPr lvl="0" defTabSz="914400">
              <a:lnSpc>
                <a:spcPct val="100000"/>
              </a:lnSpc>
              <a:spcBef>
                <a:spcPct val="20000"/>
              </a:spcBef>
              <a:buClrTx/>
              <a:buFont typeface="Arial" panose="020B0604020202020204" pitchFamily="34" charset="0"/>
              <a:buChar char="•"/>
            </a:pPr>
            <a:r>
              <a:rPr lang="fi-FI" sz="2200" dirty="0">
                <a:solidFill>
                  <a:prstClr val="black"/>
                </a:solidFill>
              </a:rPr>
              <a:t>KÄYTTÄYTYMISEN JA TERVEYDENTILAN ARVIOINTI; ASEEN KÄYTTÖTARKOITUKSEEN SOVELTUMISEN ARVIOINTI; HYVÄKSYTTÄVÄN KÄYTTÖTARKOITUKSEN ARVIOINTI;</a:t>
            </a:r>
            <a:r>
              <a:rPr lang="fi-FI" sz="2200" dirty="0">
                <a:solidFill>
                  <a:srgbClr val="FF0000"/>
                </a:solidFill>
              </a:rPr>
              <a:t> </a:t>
            </a:r>
            <a:r>
              <a:rPr lang="fi-FI" sz="2200" dirty="0">
                <a:solidFill>
                  <a:prstClr val="black"/>
                </a:solidFill>
              </a:rPr>
              <a:t>MUU OSAAMISEN/PÄTEVYYDEN OSOITTAMINEN (</a:t>
            </a:r>
            <a:r>
              <a:rPr lang="fi-FI" sz="2200" dirty="0" err="1">
                <a:solidFill>
                  <a:prstClr val="black"/>
                </a:solidFill>
              </a:rPr>
              <a:t>SRA:ssa</a:t>
            </a:r>
            <a:r>
              <a:rPr lang="fi-FI" sz="2200" dirty="0">
                <a:solidFill>
                  <a:prstClr val="black"/>
                </a:solidFill>
              </a:rPr>
              <a:t> vaadittava turvallisen ampujan koe) (ASEEN ESITTÄMINEN) </a:t>
            </a:r>
          </a:p>
          <a:p>
            <a:pPr lvl="0" defTabSz="914400">
              <a:lnSpc>
                <a:spcPct val="100000"/>
              </a:lnSpc>
              <a:spcBef>
                <a:spcPct val="20000"/>
              </a:spcBef>
              <a:buClrTx/>
              <a:buFont typeface="Arial" panose="020B0604020202020204" pitchFamily="34" charset="0"/>
              <a:buChar char="•"/>
            </a:pPr>
            <a:r>
              <a:rPr lang="fi-FI" sz="2200" dirty="0">
                <a:solidFill>
                  <a:prstClr val="black"/>
                </a:solidFill>
              </a:rPr>
              <a:t>Vaadittava käyntikertojen määrä poliisilaitoksella: 0 - 1</a:t>
            </a:r>
            <a:endParaRPr lang="en-US" sz="2200" dirty="0">
              <a:solidFill>
                <a:prstClr val="black"/>
              </a:solidFill>
            </a:endParaRPr>
          </a:p>
          <a:p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6348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Esimerkkitapaukset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19944" y="1385455"/>
            <a:ext cx="7565773" cy="4156575"/>
          </a:xfrm>
        </p:spPr>
        <p:txBody>
          <a:bodyPr/>
          <a:lstStyle/>
          <a:p>
            <a:pPr marL="0" indent="0">
              <a:buNone/>
            </a:pPr>
            <a:r>
              <a:rPr lang="fi-FI" sz="2400" b="1" dirty="0"/>
              <a:t>4. Kalle Keräilijä</a:t>
            </a:r>
            <a:endParaRPr lang="en-US" sz="2400" dirty="0"/>
          </a:p>
          <a:p>
            <a:r>
              <a:rPr lang="fi-FI" sz="2400" dirty="0"/>
              <a:t>Kallella on asekeräilijähyväksyntä ja hyväksytty keräilysuunnitelma. Kalle haluaa hankkia kuolinpesästä mielenkiintoisia aseita kokoelmaansa.</a:t>
            </a:r>
            <a:endParaRPr lang="en-US" sz="2400" dirty="0"/>
          </a:p>
          <a:p>
            <a:r>
              <a:rPr lang="fi-FI" sz="2400" dirty="0"/>
              <a:t>KÄYTTÄYTYMISEN JA TERVEYDENTILAN ARVIOINTI; ASEEN KÄYTTÖTARKOITUKSEEN SOVELTUMISEN ARVIOINTI; (ASEEN ESITTÄMINEN) </a:t>
            </a:r>
          </a:p>
          <a:p>
            <a:r>
              <a:rPr lang="fi-FI" sz="2400" dirty="0"/>
              <a:t>Vaadittava käyntikertojen määrä poliisilaitoksella: </a:t>
            </a:r>
          </a:p>
          <a:p>
            <a:pPr marL="0" indent="0">
              <a:buNone/>
            </a:pPr>
            <a:r>
              <a:rPr lang="fi-FI" sz="2400" dirty="0"/>
              <a:t>     0 - 1</a:t>
            </a:r>
            <a:endParaRPr lang="en-US" sz="240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70495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Esimerkkitapaukset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19944" y="1249057"/>
            <a:ext cx="7565773" cy="4292974"/>
          </a:xfrm>
        </p:spPr>
        <p:txBody>
          <a:bodyPr/>
          <a:lstStyle/>
          <a:p>
            <a:pPr marL="0" indent="0">
              <a:buNone/>
            </a:pPr>
            <a:r>
              <a:rPr lang="fi-FI" sz="2400" b="1" dirty="0"/>
              <a:t>5. Heikki Hulivili</a:t>
            </a:r>
            <a:endParaRPr lang="en-US" sz="2400" dirty="0"/>
          </a:p>
          <a:p>
            <a:r>
              <a:rPr lang="fi-FI" sz="2400" dirty="0"/>
              <a:t>Heikki käyttää reippaasti alkoholia ja putkareissujakin on useita johtuen riehumisista humalatilassa. Heikillä on metsästysaseita ja hirvimetsälläkin hän käy ainakin muutaman kerran syksyisin.  Haluaisi ostaa seurakaverilta uuden metsästysaseen.</a:t>
            </a:r>
          </a:p>
          <a:p>
            <a:r>
              <a:rPr lang="fi-FI" sz="2400" dirty="0"/>
              <a:t>HAASTATTELU; LÄÄKÄRIN TEKEMÄ ARVIOINTI TERVEYDENTILASTA; KÄYTTÄYTYMISEN JA TERVEYDENTILAN ARVIOINTI; ASEEN KÄYTTÖTARKOITUKSEEN SOVELTUMISEN ARVIOINTI; HYVÄKSYTTÄVÄN KÄYTTÖTARKOITUKSEN ARVIOINTI; PERUUTUSHARKINTA; (ASEEN ESITTÄMINEN) </a:t>
            </a:r>
          </a:p>
          <a:p>
            <a:r>
              <a:rPr lang="fi-FI" sz="2400" dirty="0"/>
              <a:t>Vaadittava käyntikertojen määrä poliisilaitoksella tai lääkärissä: 1 - 3</a:t>
            </a:r>
            <a:endParaRPr lang="en-US" sz="240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37519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 smtClean="0"/>
              <a:t>Esimerkkitapaukset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19944" y="1484745"/>
            <a:ext cx="7565773" cy="4638964"/>
          </a:xfrm>
        </p:spPr>
        <p:txBody>
          <a:bodyPr/>
          <a:lstStyle/>
          <a:p>
            <a:pPr marL="0" indent="0">
              <a:buNone/>
            </a:pPr>
            <a:r>
              <a:rPr lang="fi-FI" sz="2400" b="1" dirty="0"/>
              <a:t>6. Tero Turvamies</a:t>
            </a:r>
            <a:endParaRPr lang="en-US" sz="2400" dirty="0"/>
          </a:p>
          <a:p>
            <a:r>
              <a:rPr lang="fi-FI" sz="2400" dirty="0"/>
              <a:t>Tero toimii ravitsemisliikkeen portsarina, mutta on kiinnostunut henkivartijan tehtävistä. Sumutin on jo hankittu, mutta lisäksi haluaa ostaa esimerkiksi </a:t>
            </a:r>
            <a:r>
              <a:rPr lang="fi-FI" sz="2400" dirty="0" err="1"/>
              <a:t>Glock</a:t>
            </a:r>
            <a:r>
              <a:rPr lang="fi-FI" sz="2400" dirty="0"/>
              <a:t> 19 tai 26.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fi-FI" sz="2400" dirty="0"/>
              <a:t>HAASTATTELU; KÄYTTÄYTYMISEN JA TERVEYDENTILAN ARVIOINTI; ASEEN KÄYTTÖTARKOITUKSEEN SOVELTUMISEN ARVIOINTI; HYVÄKSYTTÄVÄN KÄYTTÖTARKOITUKSEN ARVIOINTI; MUU OSAAMISEN/PÄTEVYYDEN OSOITTAMINEN; (ASEEN ESITTÄMINEN) </a:t>
            </a:r>
          </a:p>
          <a:p>
            <a:r>
              <a:rPr lang="fi-FI" sz="2400" dirty="0"/>
              <a:t>Vaadittava käyntikertojen määrä </a:t>
            </a:r>
            <a:r>
              <a:rPr lang="fi-FI" sz="2400" dirty="0" smtClean="0"/>
              <a:t>poliisilaitoksella:</a:t>
            </a:r>
          </a:p>
          <a:p>
            <a:pPr marL="0" indent="0">
              <a:buNone/>
            </a:pPr>
            <a:r>
              <a:rPr lang="fi-FI" sz="2400" dirty="0"/>
              <a:t> </a:t>
            </a:r>
            <a:r>
              <a:rPr lang="fi-FI" sz="2400" dirty="0" smtClean="0"/>
              <a:t>   </a:t>
            </a:r>
            <a:r>
              <a:rPr lang="fi-FI" sz="2400" dirty="0" smtClean="0"/>
              <a:t>1 - 2</a:t>
            </a:r>
            <a:endParaRPr lang="en-US" sz="240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45701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Esimerkkitapaukset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400" b="1" dirty="0"/>
              <a:t>7. Keijo Kilpailija</a:t>
            </a:r>
            <a:endParaRPr lang="en-US" sz="2400" dirty="0"/>
          </a:p>
          <a:p>
            <a:r>
              <a:rPr lang="fi-FI" sz="2400" dirty="0"/>
              <a:t>Keijo ampuu vuositasolla n. 30 000 laukausta pienoiskiväärillä. Ase kuluu, joten hän haluaa vaihtaa aseen vaihtaa kahden vuoden välein.</a:t>
            </a:r>
            <a:endParaRPr lang="en-US" sz="2400" dirty="0"/>
          </a:p>
          <a:p>
            <a:r>
              <a:rPr lang="fi-FI" sz="2400" dirty="0"/>
              <a:t>KÄYTTÄYTYMISEN JA TERVEYDENTILAN ARVIOINTI; HYVÄKSYTTÄVÄN KÄYTTÖTARKOITUKSEN ARVIOINTI; (ASEEN ESITTÄMINEN) </a:t>
            </a:r>
          </a:p>
          <a:p>
            <a:r>
              <a:rPr lang="fi-FI" sz="2400" dirty="0"/>
              <a:t>Vaadittava käyntikertojen määrä poliisilaitoksella: </a:t>
            </a:r>
          </a:p>
          <a:p>
            <a:pPr marL="0" indent="0">
              <a:buNone/>
            </a:pPr>
            <a:r>
              <a:rPr lang="fi-FI" sz="2400" dirty="0"/>
              <a:t>     0 - 1</a:t>
            </a:r>
            <a:endParaRPr lang="en-US" sz="240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34335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Aikataulu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Lakihanke vireille kuulemisen </a:t>
            </a:r>
            <a:r>
              <a:rPr lang="fi-FI" sz="2400" dirty="0" smtClean="0"/>
              <a:t>jälkeen.</a:t>
            </a:r>
          </a:p>
          <a:p>
            <a:endParaRPr lang="fi-FI" sz="2400" dirty="0"/>
          </a:p>
          <a:p>
            <a:r>
              <a:rPr lang="fi-FI" sz="2400" dirty="0"/>
              <a:t>Yhdistetään asetietojärjestelmän uudistamiseen, jotta saadaan sähköinen asiointi. Tietojärjestelmän määrittely tehdään ensi vuonna</a:t>
            </a:r>
            <a:r>
              <a:rPr lang="fi-FI" sz="2400" dirty="0" smtClean="0"/>
              <a:t>.</a:t>
            </a:r>
          </a:p>
          <a:p>
            <a:endParaRPr lang="fi-FI" sz="2400" dirty="0"/>
          </a:p>
          <a:p>
            <a:r>
              <a:rPr lang="fi-FI" sz="2400" dirty="0"/>
              <a:t>Kaikki muutokset siis käytössä vuonna 2018</a:t>
            </a:r>
            <a:r>
              <a:rPr lang="fi-FI" sz="2400" dirty="0" smtClean="0"/>
              <a:t>.</a:t>
            </a:r>
          </a:p>
          <a:p>
            <a:endParaRPr lang="fi-FI" sz="2400" dirty="0"/>
          </a:p>
          <a:p>
            <a:r>
              <a:rPr lang="fi-FI" sz="2400" dirty="0"/>
              <a:t>Uudistukset, jotka eivät vaadi tietojärjestelmämuutoksia voimaan heti lain voimaantultua, kuten </a:t>
            </a:r>
            <a:r>
              <a:rPr lang="fi-FI" sz="2400" dirty="0" smtClean="0"/>
              <a:t>soveltuvuustestauksesta ja kotipaikkasidonnaisuudesta </a:t>
            </a:r>
            <a:r>
              <a:rPr lang="fi-FI" sz="2400" dirty="0"/>
              <a:t>luopuminen. 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53454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Aikataulu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Tämä teknisluonteinen aselain muutos on tarkoitus valmistella nopealla aikataululla pienellä työryhmällä ja kuulla asiantuntijoita tarvittaessa</a:t>
            </a:r>
            <a:r>
              <a:rPr lang="fi-FI" sz="2400" dirty="0" smtClean="0"/>
              <a:t>.</a:t>
            </a:r>
          </a:p>
          <a:p>
            <a:pPr marL="0" indent="0">
              <a:buNone/>
            </a:pPr>
            <a:r>
              <a:rPr lang="fi-FI" sz="2400" dirty="0" smtClean="0"/>
              <a:t> </a:t>
            </a:r>
            <a:endParaRPr lang="fi-FI" sz="2400" dirty="0"/>
          </a:p>
          <a:p>
            <a:r>
              <a:rPr lang="fi-FI" sz="2400" dirty="0"/>
              <a:t>Normaali </a:t>
            </a:r>
            <a:r>
              <a:rPr lang="fi-FI" sz="2400" dirty="0" smtClean="0"/>
              <a:t>lausuntokierros.</a:t>
            </a:r>
            <a:endParaRPr lang="en-US" sz="240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8577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Asedirektiivi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Ei liity aselupamenettelyn uudistamiseen.</a:t>
            </a:r>
          </a:p>
          <a:p>
            <a:r>
              <a:rPr lang="fi-FI" sz="2400" dirty="0"/>
              <a:t>EU:n komissio on antanut ehdotuksensa koskien asedirektiivin muuttamista. Muutosehdotuksen taustalla on EU:n sisäisen turvallisuuden parantaminen. </a:t>
            </a:r>
          </a:p>
          <a:p>
            <a:r>
              <a:rPr lang="fi-FI" sz="2400" dirty="0"/>
              <a:t>Seuraava vaihe on neuvottelu EU:n neuvoston työryhmässä. Päätökset tehdään määräenemmistöllä. Kun neuvoston kanta on saatu valmiiksi, neuvotellaan ehdotuksesta Euroopan parlamentin kanssa.</a:t>
            </a:r>
          </a:p>
          <a:p>
            <a:r>
              <a:rPr lang="fi-FI" sz="2400" dirty="0"/>
              <a:t>Valmistellaan tiiviisti  sidosryhmien kanssa.</a:t>
            </a:r>
          </a:p>
          <a:p>
            <a:r>
              <a:rPr lang="fi-FI" sz="2400" dirty="0"/>
              <a:t>Ei tarkoitus käsitellä tässä kuulemisessa. </a:t>
            </a:r>
            <a:endParaRPr lang="en-US" sz="240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2336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Uudistamistoimet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z="2400" dirty="0">
                <a:solidFill>
                  <a:prstClr val="black"/>
                </a:solidFill>
              </a:rPr>
              <a:t>Kokonaisuutena poliisin lupakäyntiasiointia on tarkoitus vähentää 2,5 miljoonasta käynnistä noin 800 000 käyntiin lähivuosien aikana</a:t>
            </a:r>
            <a:r>
              <a:rPr lang="fi-FI" sz="2400" dirty="0" smtClean="0">
                <a:solidFill>
                  <a:prstClr val="black"/>
                </a:solidFill>
              </a:rPr>
              <a:t>.</a:t>
            </a:r>
          </a:p>
          <a:p>
            <a:pPr lvl="0"/>
            <a:endParaRPr lang="fi-FI" sz="2400" dirty="0">
              <a:solidFill>
                <a:prstClr val="black"/>
              </a:solidFill>
            </a:endParaRPr>
          </a:p>
          <a:p>
            <a:pPr lvl="0"/>
            <a:r>
              <a:rPr lang="fi-FI" sz="2400" dirty="0" smtClean="0"/>
              <a:t>Passin </a:t>
            </a:r>
            <a:r>
              <a:rPr lang="fi-FI" sz="2400" dirty="0"/>
              <a:t>sähköisen asioinnin myötä ja ajokortti-asioiden siirtyessä 2016 pois poliisilta käynnit vähenevät edelleen merkittävästi. </a:t>
            </a:r>
            <a:endParaRPr lang="en-US" sz="240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9058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61105" y="3369302"/>
            <a:ext cx="7289006" cy="1015663"/>
          </a:xfrm>
        </p:spPr>
        <p:txBody>
          <a:bodyPr/>
          <a:lstStyle/>
          <a:p>
            <a:r>
              <a:rPr lang="fi-FI" dirty="0" smtClean="0"/>
              <a:t>Kiitos!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492875"/>
            <a:ext cx="1012825" cy="365125"/>
          </a:xfrm>
        </p:spPr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397875" y="6492875"/>
            <a:ext cx="746125" cy="365125"/>
          </a:xfrm>
        </p:spPr>
        <p:txBody>
          <a:bodyPr/>
          <a:lstStyle/>
          <a:p>
            <a:fld id="{29AF27E8-FD70-5F4A-9691-8CB39737F5E4}" type="slidenum">
              <a:rPr lang="fi-FI" smtClean="0"/>
              <a:pPr/>
              <a:t>30</a:t>
            </a:fld>
            <a:endParaRPr lang="fi-F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Uudistamistoimet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z="2400" dirty="0">
                <a:solidFill>
                  <a:prstClr val="black"/>
                </a:solidFill>
              </a:rPr>
              <a:t>Vastaavat uudistukset tehty myös passeihin, henkilökortteihin ja yksityisen turvallisuusalan säädöksiin. </a:t>
            </a:r>
            <a:endParaRPr lang="fi-FI" sz="2400" dirty="0" smtClean="0">
              <a:solidFill>
                <a:prstClr val="black"/>
              </a:solidFill>
            </a:endParaRPr>
          </a:p>
          <a:p>
            <a:pPr lvl="0"/>
            <a:endParaRPr lang="fi-FI" sz="2400" dirty="0">
              <a:solidFill>
                <a:prstClr val="black"/>
              </a:solidFill>
            </a:endParaRPr>
          </a:p>
          <a:p>
            <a:pPr lvl="0"/>
            <a:r>
              <a:rPr lang="fi-FI" sz="2400" dirty="0">
                <a:solidFill>
                  <a:prstClr val="black"/>
                </a:solidFill>
              </a:rPr>
              <a:t>Ajokorttiasiat siirtyvät </a:t>
            </a:r>
            <a:r>
              <a:rPr lang="fi-FI" sz="2400" dirty="0" err="1">
                <a:solidFill>
                  <a:prstClr val="black"/>
                </a:solidFill>
              </a:rPr>
              <a:t>Trafille</a:t>
            </a:r>
            <a:r>
              <a:rPr lang="fi-FI" sz="2400" dirty="0">
                <a:solidFill>
                  <a:prstClr val="black"/>
                </a:solidFill>
              </a:rPr>
              <a:t> 1.1.2016 ja ulkomaalaisluvat </a:t>
            </a:r>
            <a:r>
              <a:rPr lang="fi-FI" sz="2400" dirty="0" err="1">
                <a:solidFill>
                  <a:prstClr val="black"/>
                </a:solidFill>
              </a:rPr>
              <a:t>Migrille</a:t>
            </a:r>
            <a:r>
              <a:rPr lang="fi-FI" sz="2400" dirty="0">
                <a:solidFill>
                  <a:prstClr val="black"/>
                </a:solidFill>
              </a:rPr>
              <a:t> ehkä 2017 (HE valmistelu käynnissä). Näiden osalta uudistuksia ei ole siksi tehty.  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3592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Uudistamistoimet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z="2400" dirty="0">
                <a:solidFill>
                  <a:prstClr val="black"/>
                </a:solidFill>
              </a:rPr>
              <a:t>Aselupamenettelyjen uudistaminen ja joustavoittaminen aseturvallisuutta vaarantamatta</a:t>
            </a:r>
          </a:p>
          <a:p>
            <a:pPr lvl="0"/>
            <a:endParaRPr lang="fi-FI" sz="2400" dirty="0">
              <a:solidFill>
                <a:prstClr val="black"/>
              </a:solidFill>
            </a:endParaRPr>
          </a:p>
          <a:p>
            <a:r>
              <a:rPr lang="fi-FI" sz="2400" dirty="0">
                <a:solidFill>
                  <a:prstClr val="black"/>
                </a:solidFill>
              </a:rPr>
              <a:t>Liityntä myös ennalta estävän toiminnan strategiaan, jossa painotus riskiryhmiin ja valvontaan. Ei samaa prosessia kaikille hakijoille, kuten tähän asti on toimittu. 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8705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Uudistamistoimet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Erityishuomio ensimmäisen luvan hakijoihin, henkilöihin, joilla henkilökohtaisessa elämässä ongelmia sekä niihin, jotka palaavat olosuhdemuutosten jälkeen takaisin aseharrastuksen pariin. </a:t>
            </a:r>
            <a:endParaRPr lang="fi-FI" sz="2400" dirty="0" smtClean="0"/>
          </a:p>
          <a:p>
            <a:endParaRPr lang="fi-FI" sz="2400" dirty="0"/>
          </a:p>
          <a:p>
            <a:r>
              <a:rPr lang="fi-FI" sz="2400" dirty="0"/>
              <a:t>Käyntimäärien oltava kohtuullisia myös niille, jotka eivät pysty käyttämään/osaa käyttää sähköisiä palveluita. </a:t>
            </a:r>
            <a:endParaRPr lang="en-US" sz="240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739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Päämuutoskohteet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400" dirty="0"/>
              <a:t>1) </a:t>
            </a:r>
            <a:r>
              <a:rPr lang="fi-FI" sz="2400" b="1" dirty="0"/>
              <a:t>Sähköinen asiointi </a:t>
            </a:r>
            <a:r>
              <a:rPr lang="fi-FI" sz="2400" dirty="0"/>
              <a:t>(vireillepano ja maksaminen</a:t>
            </a:r>
            <a:r>
              <a:rPr lang="fi-FI" sz="2400" dirty="0" smtClean="0"/>
              <a:t>)</a:t>
            </a:r>
          </a:p>
          <a:p>
            <a:endParaRPr lang="fi-FI" sz="2400" dirty="0"/>
          </a:p>
          <a:p>
            <a:r>
              <a:rPr lang="fi-FI" sz="2400" dirty="0"/>
              <a:t>Lisäksi joitakin kokonaan sähköisiä lupaprosesseja esim. kaksoiskappaleet ja Euroopan </a:t>
            </a:r>
            <a:r>
              <a:rPr lang="fi-FI" sz="2400" dirty="0" smtClean="0"/>
              <a:t>ampuma-asepassi</a:t>
            </a:r>
          </a:p>
          <a:p>
            <a:endParaRPr lang="fi-FI" sz="2400" dirty="0"/>
          </a:p>
          <a:p>
            <a:r>
              <a:rPr lang="fi-FI" sz="2400" dirty="0"/>
              <a:t>Sähköisellä prosessilla korvataan </a:t>
            </a:r>
            <a:r>
              <a:rPr lang="fi-FI" sz="2400" dirty="0" smtClean="0"/>
              <a:t>käyntejä</a:t>
            </a:r>
          </a:p>
          <a:p>
            <a:endParaRPr lang="fi-FI" sz="2400" dirty="0"/>
          </a:p>
          <a:p>
            <a:r>
              <a:rPr lang="fi-FI" sz="2400" dirty="0"/>
              <a:t>Lisäksi sähköiset </a:t>
            </a:r>
            <a:r>
              <a:rPr lang="fi-FI" sz="2400" dirty="0" smtClean="0"/>
              <a:t>lupakortit</a:t>
            </a:r>
          </a:p>
          <a:p>
            <a:endParaRPr lang="fi-FI" sz="2400" dirty="0"/>
          </a:p>
          <a:p>
            <a:r>
              <a:rPr lang="fi-FI" sz="2400" dirty="0"/>
              <a:t>Hintaohjaus sähköiseen asiointiin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6990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Päämuutoskohteet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400" dirty="0"/>
              <a:t>2) </a:t>
            </a:r>
            <a:r>
              <a:rPr lang="fi-FI" sz="2400" b="1" dirty="0"/>
              <a:t>Kotipaikkasidonnaisuudesta </a:t>
            </a:r>
            <a:r>
              <a:rPr lang="fi-FI" sz="2400" b="1" dirty="0" smtClean="0"/>
              <a:t>luopuminen</a:t>
            </a:r>
          </a:p>
          <a:p>
            <a:endParaRPr lang="fi-FI" sz="2400" b="1" dirty="0"/>
          </a:p>
          <a:p>
            <a:r>
              <a:rPr lang="fi-FI" sz="2400" dirty="0"/>
              <a:t>Aselupa-asioissa voisi asioida missä tahansa poliisilaitoksella/toimipisteessä kuten muissakin lupalajeissa (esimerkiksi passit</a:t>
            </a:r>
            <a:r>
              <a:rPr lang="fi-FI" sz="2400" dirty="0" smtClean="0"/>
              <a:t>)</a:t>
            </a:r>
          </a:p>
          <a:p>
            <a:endParaRPr lang="fi-FI" sz="2400" dirty="0"/>
          </a:p>
          <a:p>
            <a:r>
              <a:rPr lang="fi-FI" sz="2400" dirty="0"/>
              <a:t>Asiakas voi jättää hakemuksensa missä tahansa, mutta ei voi vaikuttaa päätöksentekopaikkaan</a:t>
            </a:r>
            <a:r>
              <a:rPr lang="fi-FI" sz="2400" dirty="0" smtClean="0"/>
              <a:t>.</a:t>
            </a:r>
          </a:p>
          <a:p>
            <a:endParaRPr lang="fi-FI" sz="2400" dirty="0"/>
          </a:p>
          <a:p>
            <a:r>
              <a:rPr lang="fi-FI" sz="2400" dirty="0"/>
              <a:t>Haastattelut joko kotipaikka/muu/etäpalvelu</a:t>
            </a:r>
            <a:endParaRPr lang="en-US" sz="240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1052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Päämuutoskohteet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400" dirty="0"/>
              <a:t>3) </a:t>
            </a:r>
            <a:r>
              <a:rPr lang="fi-FI" sz="2400" b="1" dirty="0"/>
              <a:t>Käyntimäärien </a:t>
            </a:r>
            <a:r>
              <a:rPr lang="fi-FI" sz="2400" b="1" dirty="0" smtClean="0"/>
              <a:t>vähentäminen</a:t>
            </a:r>
          </a:p>
          <a:p>
            <a:endParaRPr lang="fi-FI" sz="2400" b="1" dirty="0"/>
          </a:p>
          <a:p>
            <a:r>
              <a:rPr lang="fi-FI" sz="2400" dirty="0"/>
              <a:t>Nyt keskimäärin 4 </a:t>
            </a:r>
            <a:r>
              <a:rPr lang="fi-FI" sz="2400" dirty="0" smtClean="0"/>
              <a:t>käyntiä/asiakas</a:t>
            </a:r>
          </a:p>
          <a:p>
            <a:endParaRPr lang="fi-FI" sz="2400" dirty="0"/>
          </a:p>
          <a:p>
            <a:r>
              <a:rPr lang="fi-FI" sz="2400" dirty="0"/>
              <a:t>Tavoitteena ainakin puolittaa se eli 1-2 käyntiä /asiakas. </a:t>
            </a:r>
            <a:endParaRPr lang="fi-FI" sz="2400" dirty="0" smtClean="0"/>
          </a:p>
          <a:p>
            <a:endParaRPr lang="fi-FI" sz="2400" dirty="0"/>
          </a:p>
          <a:p>
            <a:r>
              <a:rPr lang="fi-FI" sz="2400" dirty="0"/>
              <a:t>Edellyttää sähköisten palvelujen käyttämistä</a:t>
            </a:r>
            <a:r>
              <a:rPr lang="fi-FI" sz="2400" dirty="0" smtClean="0"/>
              <a:t>.</a:t>
            </a:r>
          </a:p>
          <a:p>
            <a:endParaRPr lang="fi-FI" sz="2400" dirty="0" smtClean="0"/>
          </a:p>
          <a:p>
            <a:r>
              <a:rPr lang="fi-FI" sz="2400" dirty="0" smtClean="0"/>
              <a:t>Käyntiasiointi </a:t>
            </a:r>
            <a:r>
              <a:rPr lang="fi-FI" sz="2400" dirty="0"/>
              <a:t>kuitenkin mahdollista myös jatkossa.  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5B96-5A6E-6B4C-ACCC-788EF9247BEA}" type="datetime1">
              <a:rPr lang="fi-FI" smtClean="0"/>
              <a:pPr/>
              <a:t>23.11.2015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F27E8-FD70-5F4A-9691-8CB39737F5E4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9904824"/>
      </p:ext>
    </p:extLst>
  </p:cSld>
  <p:clrMapOvr>
    <a:masterClrMapping/>
  </p:clrMapOvr>
</p:sld>
</file>

<file path=ppt/theme/theme1.xml><?xml version="1.0" encoding="utf-8"?>
<a:theme xmlns:a="http://schemas.openxmlformats.org/drawingml/2006/main" name="SISNMIN_2014">
  <a:themeElements>
    <a:clrScheme name="Sisäministeriö">
      <a:dk1>
        <a:sysClr val="windowText" lastClr="000000"/>
      </a:dk1>
      <a:lt1>
        <a:sysClr val="window" lastClr="FFFFFF"/>
      </a:lt1>
      <a:dk2>
        <a:srgbClr val="258379"/>
      </a:dk2>
      <a:lt2>
        <a:srgbClr val="92C3BF"/>
      </a:lt2>
      <a:accent1>
        <a:srgbClr val="92C3BF"/>
      </a:accent1>
      <a:accent2>
        <a:srgbClr val="F7F283"/>
      </a:accent2>
      <a:accent3>
        <a:srgbClr val="9AB7DE"/>
      </a:accent3>
      <a:accent4>
        <a:srgbClr val="D6E175"/>
      </a:accent4>
      <a:accent5>
        <a:srgbClr val="C0E3F2"/>
      </a:accent5>
      <a:accent6>
        <a:srgbClr val="247E74"/>
      </a:accent6>
      <a:hlink>
        <a:srgbClr val="0000FF"/>
      </a:hlink>
      <a:folHlink>
        <a:srgbClr val="800080"/>
      </a:folHlink>
    </a:clrScheme>
    <a:fontScheme name="Mukautettu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/>
      </a:spPr>
      <a:bodyPr rtlCol="0" anchor="ctr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SISNMIN_2014</Template>
  <TotalTime>119</TotalTime>
  <Words>1310</Words>
  <Application>Microsoft Office PowerPoint</Application>
  <PresentationFormat>Näytössä katseltava diaesitys (4:3)</PresentationFormat>
  <Paragraphs>234</Paragraphs>
  <Slides>30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30</vt:i4>
      </vt:variant>
    </vt:vector>
  </HeadingPairs>
  <TitlesOfParts>
    <vt:vector size="31" baseType="lpstr">
      <vt:lpstr>SISNMIN_2014</vt:lpstr>
      <vt:lpstr>Poliisin lupastrategia ja aselain muutokset   Sisäisen PO/Poha työryhmän muutosehdotusrunko 18.11.2015 </vt:lpstr>
      <vt:lpstr>Uudistamistoimet </vt:lpstr>
      <vt:lpstr>Uudistamistoimet </vt:lpstr>
      <vt:lpstr>Uudistamistoimet </vt:lpstr>
      <vt:lpstr>Uudistamistoimet </vt:lpstr>
      <vt:lpstr>Uudistamistoimet </vt:lpstr>
      <vt:lpstr>Päämuutoskohteet </vt:lpstr>
      <vt:lpstr>Päämuutoskohteet </vt:lpstr>
      <vt:lpstr>Päämuutoskohteet </vt:lpstr>
      <vt:lpstr>Päämuutoskohteet </vt:lpstr>
      <vt:lpstr>Päämuutoskohteet </vt:lpstr>
      <vt:lpstr>Päämuutoskohteet </vt:lpstr>
      <vt:lpstr>Miten käytännössä? </vt:lpstr>
      <vt:lpstr>Miten käytännössä? </vt:lpstr>
      <vt:lpstr>Miten käytännössä </vt:lpstr>
      <vt:lpstr>Käyntiasioinnin määrä </vt:lpstr>
      <vt:lpstr>Käyntiasioinnin määrä </vt:lpstr>
      <vt:lpstr>Moduuliajattelu </vt:lpstr>
      <vt:lpstr>Moduuliajattelu </vt:lpstr>
      <vt:lpstr>Esimerkkitapaukset </vt:lpstr>
      <vt:lpstr>Esimerkkitapaukset </vt:lpstr>
      <vt:lpstr>Esimerkkitapaukset </vt:lpstr>
      <vt:lpstr>Esimerkkitapaukset </vt:lpstr>
      <vt:lpstr>Esimerkkitapaukset </vt:lpstr>
      <vt:lpstr>Esimerkkitapaukset</vt:lpstr>
      <vt:lpstr>Esimerkkitapaukset </vt:lpstr>
      <vt:lpstr>Aikataulu</vt:lpstr>
      <vt:lpstr>Aikataulu </vt:lpstr>
      <vt:lpstr>Asedirektiivi</vt:lpstr>
      <vt:lpstr>Kiitos!</vt:lpstr>
    </vt:vector>
  </TitlesOfParts>
  <Company>haltik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Mielty Annika SM</dc:creator>
  <cp:lastModifiedBy>Hirttiö Elina SM</cp:lastModifiedBy>
  <cp:revision>21</cp:revision>
  <cp:lastPrinted>2014-01-17T08:12:37Z</cp:lastPrinted>
  <dcterms:created xsi:type="dcterms:W3CDTF">2014-04-09T10:56:22Z</dcterms:created>
  <dcterms:modified xsi:type="dcterms:W3CDTF">2015-11-23T09:39:28Z</dcterms:modified>
</cp:coreProperties>
</file>